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58" r:id="rId2"/>
    <p:sldId id="321" r:id="rId3"/>
    <p:sldId id="320" r:id="rId4"/>
    <p:sldId id="265" r:id="rId5"/>
    <p:sldId id="290" r:id="rId6"/>
    <p:sldId id="326" r:id="rId7"/>
    <p:sldId id="259" r:id="rId8"/>
    <p:sldId id="327" r:id="rId9"/>
    <p:sldId id="328" r:id="rId10"/>
    <p:sldId id="332" r:id="rId11"/>
    <p:sldId id="333" r:id="rId12"/>
    <p:sldId id="334" r:id="rId13"/>
    <p:sldId id="322" r:id="rId14"/>
    <p:sldId id="335" r:id="rId15"/>
    <p:sldId id="323" r:id="rId16"/>
    <p:sldId id="285" r:id="rId17"/>
    <p:sldId id="324" r:id="rId18"/>
    <p:sldId id="307" r:id="rId19"/>
  </p:sldIdLst>
  <p:sldSz cx="9144000" cy="6858000" type="screen4x3"/>
  <p:notesSz cx="9942513" cy="67611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16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A3"/>
    <a:srgbClr val="7F7F7F"/>
    <a:srgbClr val="C00000"/>
    <a:srgbClr val="90AFC6"/>
    <a:srgbClr val="F5F5F5"/>
    <a:srgbClr val="8BABC3"/>
    <a:srgbClr val="A6A6A6"/>
    <a:srgbClr val="789BB5"/>
    <a:srgbClr val="D54A47"/>
    <a:srgbClr val="5B8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314" y="102"/>
      </p:cViewPr>
      <p:guideLst>
        <p:guide orient="horz" pos="2160"/>
        <p:guide pos="2880"/>
        <p:guide pos="16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48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04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5826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0" y="6311900"/>
            <a:ext cx="1712913" cy="2905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  <a:pPr>
                <a:defRPr/>
              </a:pPr>
              <a:t>5/29/2023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3" y="6323013"/>
            <a:ext cx="1616075" cy="2905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47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7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1/gnn-intro/" TargetMode="External"/><Relationship Id="rId2" Type="http://schemas.openxmlformats.org/officeDocument/2006/relationships/hyperlink" Target="https://distill.pub/2021/understanding-gnn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4928" y="5586395"/>
            <a:ext cx="2254143" cy="104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刘明康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2023</a:t>
            </a:r>
            <a:r>
              <a:rPr lang="zh-CN" altLang="en-US" sz="2200" b="1" dirty="0">
                <a:solidFill>
                  <a:srgbClr val="B83314"/>
                </a:solidFill>
              </a:rPr>
              <a:t>年</a:t>
            </a:r>
            <a:r>
              <a:rPr lang="en-US" altLang="zh-CN" sz="2200" b="1" dirty="0">
                <a:solidFill>
                  <a:srgbClr val="B83314"/>
                </a:solidFill>
              </a:rPr>
              <a:t>5</a:t>
            </a:r>
            <a:r>
              <a:rPr lang="zh-CN" altLang="en-US" sz="2200" b="1" dirty="0">
                <a:solidFill>
                  <a:srgbClr val="B83314"/>
                </a:solidFill>
              </a:rPr>
              <a:t>月</a:t>
            </a:r>
            <a:r>
              <a:rPr lang="en-US" altLang="zh-CN" sz="2200" b="1" dirty="0">
                <a:solidFill>
                  <a:srgbClr val="B83314"/>
                </a:solidFill>
              </a:rPr>
              <a:t>29</a:t>
            </a:r>
            <a:r>
              <a:rPr lang="zh-CN" altLang="en-US" sz="2200" b="1" dirty="0">
                <a:solidFill>
                  <a:srgbClr val="B83314"/>
                </a:solidFill>
              </a:rPr>
              <a:t>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3955" y="2093081"/>
            <a:ext cx="79160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b="1" dirty="0">
                <a:solidFill>
                  <a:schemeClr val="bg1"/>
                </a:solidFill>
              </a:rPr>
              <a:t>近期进展</a:t>
            </a:r>
          </a:p>
        </p:txBody>
      </p:sp>
    </p:spTree>
    <p:extLst>
      <p:ext uri="{BB962C8B-B14F-4D97-AF65-F5344CB8AC3E}">
        <p14:creationId xmlns:p14="http://schemas.microsoft.com/office/powerpoint/2010/main" val="372773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Pro-GNN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0A8118A-380F-40CC-9F4A-E63E4CD27A3A}"/>
              </a:ext>
            </a:extLst>
          </p:cNvPr>
          <p:cNvSpPr txBox="1"/>
          <p:nvPr/>
        </p:nvSpPr>
        <p:spPr>
          <a:xfrm>
            <a:off x="542260" y="1043543"/>
            <a:ext cx="43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发展思路：</a:t>
            </a:r>
            <a:r>
              <a:rPr lang="zh-CN" altLang="en-US" dirty="0">
                <a:solidFill>
                  <a:srgbClr val="FF0000"/>
                </a:solidFill>
              </a:rPr>
              <a:t>增加</a:t>
            </a:r>
            <a:r>
              <a:rPr lang="zh-CN" altLang="en-US" dirty="0"/>
              <a:t>有效信息的输入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0C688A-E22B-4474-AC8C-2619A6A5E83C}"/>
              </a:ext>
            </a:extLst>
          </p:cNvPr>
          <p:cNvSpPr txBox="1"/>
          <p:nvPr/>
        </p:nvSpPr>
        <p:spPr>
          <a:xfrm>
            <a:off x="1171575" y="1499354"/>
            <a:ext cx="1781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>
                <a:solidFill>
                  <a:srgbClr val="FF0000"/>
                </a:solidFill>
              </a:rPr>
              <a:t>增加</a:t>
            </a:r>
            <a:r>
              <a:rPr lang="zh-CN" altLang="en-US" dirty="0"/>
              <a:t>信息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D78981-6361-4884-A1EA-840E9B4F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5505"/>
            <a:ext cx="2953162" cy="32389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3993D3-BACC-48D2-A339-27C7F4CD28E5}"/>
              </a:ext>
            </a:extLst>
          </p:cNvPr>
          <p:cNvSpPr txBox="1"/>
          <p:nvPr/>
        </p:nvSpPr>
        <p:spPr>
          <a:xfrm>
            <a:off x="520371" y="5814457"/>
            <a:ext cx="220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2020 </a:t>
            </a:r>
            <a:r>
              <a:rPr lang="en-US" altLang="zh-CN" dirty="0" err="1"/>
              <a:t>DimeNet</a:t>
            </a:r>
            <a:endParaRPr lang="en-US" altLang="zh-CN" dirty="0"/>
          </a:p>
          <a:p>
            <a:pPr algn="ctr"/>
            <a:r>
              <a:rPr lang="zh-CN" altLang="en-US" dirty="0"/>
              <a:t>添加角度信息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27933-E449-4698-A79D-CC62F27D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33" y="2191852"/>
            <a:ext cx="2200589" cy="36281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478C6F5-5A47-4580-B88C-8EF4C4A2F47E}"/>
              </a:ext>
            </a:extLst>
          </p:cNvPr>
          <p:cNvSpPr txBox="1"/>
          <p:nvPr/>
        </p:nvSpPr>
        <p:spPr>
          <a:xfrm>
            <a:off x="2953162" y="5814457"/>
            <a:ext cx="245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 </a:t>
            </a:r>
            <a:r>
              <a:rPr lang="en-US" altLang="zh-CN" dirty="0" err="1"/>
              <a:t>GemNet</a:t>
            </a:r>
            <a:r>
              <a:rPr lang="en-US" altLang="zh-CN" dirty="0"/>
              <a:t>(SMP)</a:t>
            </a:r>
          </a:p>
          <a:p>
            <a:pPr algn="ctr"/>
            <a:r>
              <a:rPr lang="zh-CN" altLang="en-US" dirty="0"/>
              <a:t>添加二面角信息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34F101-5903-4B85-A26A-AA537526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574" y="1868686"/>
            <a:ext cx="3650682" cy="394577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152F2ED-CC82-483C-90CD-5541BB32FFBB}"/>
              </a:ext>
            </a:extLst>
          </p:cNvPr>
          <p:cNvSpPr txBox="1"/>
          <p:nvPr/>
        </p:nvSpPr>
        <p:spPr>
          <a:xfrm>
            <a:off x="5740958" y="5814457"/>
            <a:ext cx="336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Unpublished </a:t>
            </a:r>
            <a:r>
              <a:rPr lang="en-US" altLang="zh-CN" dirty="0" err="1"/>
              <a:t>uni</a:t>
            </a:r>
            <a:r>
              <a:rPr lang="en-US" altLang="zh-CN" dirty="0"/>
              <a:t>-QSAR</a:t>
            </a:r>
          </a:p>
          <a:p>
            <a:pPr algn="ctr"/>
            <a:r>
              <a:rPr lang="zh-CN" altLang="en-US" dirty="0"/>
              <a:t>指纹，描述符，</a:t>
            </a:r>
            <a:r>
              <a:rPr lang="en-US" altLang="zh-CN" dirty="0"/>
              <a:t>2D</a:t>
            </a:r>
            <a:r>
              <a:rPr lang="zh-CN" altLang="en-US" dirty="0"/>
              <a:t>图，</a:t>
            </a:r>
            <a:r>
              <a:rPr lang="en-US" altLang="zh-CN" dirty="0"/>
              <a:t>3D</a:t>
            </a:r>
            <a:r>
              <a:rPr lang="zh-CN" altLang="en-US" dirty="0"/>
              <a:t>坐标</a:t>
            </a:r>
          </a:p>
        </p:txBody>
      </p:sp>
    </p:spTree>
    <p:extLst>
      <p:ext uri="{BB962C8B-B14F-4D97-AF65-F5344CB8AC3E}">
        <p14:creationId xmlns:p14="http://schemas.microsoft.com/office/powerpoint/2010/main" val="3778580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Pro-GNN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04D7906-1DAC-490F-AB6B-FD17CEC7FB8C}"/>
              </a:ext>
            </a:extLst>
          </p:cNvPr>
          <p:cNvSpPr txBox="1"/>
          <p:nvPr/>
        </p:nvSpPr>
        <p:spPr>
          <a:xfrm>
            <a:off x="542260" y="1043543"/>
            <a:ext cx="43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发展思路：增加</a:t>
            </a:r>
            <a:r>
              <a:rPr lang="zh-CN" altLang="en-US" dirty="0">
                <a:solidFill>
                  <a:srgbClr val="FF0000"/>
                </a:solidFill>
              </a:rPr>
              <a:t>有效</a:t>
            </a:r>
            <a:r>
              <a:rPr lang="zh-CN" altLang="en-US" dirty="0"/>
              <a:t>信息的输入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C85CC2-5B92-4E39-AAC7-8E41151C3759}"/>
              </a:ext>
            </a:extLst>
          </p:cNvPr>
          <p:cNvSpPr txBox="1"/>
          <p:nvPr/>
        </p:nvSpPr>
        <p:spPr>
          <a:xfrm>
            <a:off x="1171575" y="1499354"/>
            <a:ext cx="639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提高输入信息的</a:t>
            </a:r>
            <a:r>
              <a:rPr lang="zh-CN" altLang="en-US" dirty="0">
                <a:solidFill>
                  <a:srgbClr val="FF0000"/>
                </a:solidFill>
              </a:rPr>
              <a:t>有效</a:t>
            </a:r>
            <a:r>
              <a:rPr lang="zh-CN" altLang="en-US" dirty="0"/>
              <a:t>性：满足</a:t>
            </a:r>
            <a:r>
              <a:rPr lang="en-US" altLang="zh-CN" dirty="0"/>
              <a:t>E3, SE3, SO3</a:t>
            </a:r>
            <a:r>
              <a:rPr lang="zh-CN" altLang="en-US" dirty="0"/>
              <a:t>等对称性要求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DDB0EE-8BF6-43DD-B4DF-D681652BE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091"/>
            <a:ext cx="2953162" cy="32389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18D3C9-253D-4647-9502-E899A04E3666}"/>
              </a:ext>
            </a:extLst>
          </p:cNvPr>
          <p:cNvSpPr txBox="1"/>
          <p:nvPr/>
        </p:nvSpPr>
        <p:spPr>
          <a:xfrm>
            <a:off x="126656" y="2098759"/>
            <a:ext cx="259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以 </a:t>
            </a:r>
            <a:r>
              <a:rPr lang="en-US" altLang="zh-CN" dirty="0"/>
              <a:t>2020 </a:t>
            </a:r>
            <a:r>
              <a:rPr lang="en-US" altLang="zh-CN" dirty="0" err="1"/>
              <a:t>DimeNet</a:t>
            </a:r>
            <a:r>
              <a:rPr lang="en-US" altLang="zh-CN" dirty="0"/>
              <a:t> </a:t>
            </a:r>
            <a:r>
              <a:rPr lang="zh-CN" altLang="en-US" dirty="0"/>
              <a:t>为例</a:t>
            </a: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30C0FE-F8FD-4C70-98C4-45A9E512DED0}"/>
              </a:ext>
            </a:extLst>
          </p:cNvPr>
          <p:cNvSpPr txBox="1"/>
          <p:nvPr/>
        </p:nvSpPr>
        <p:spPr>
          <a:xfrm>
            <a:off x="6190840" y="2170273"/>
            <a:ext cx="270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旋转不变（等价）性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平移不变（等价）性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置换不变（等价）性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F3D97D6-BBD6-4FAD-84A0-98666BC6E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4425071"/>
            <a:ext cx="6048375" cy="2432929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2BE9712-6797-466A-AD70-F698BD809174}"/>
              </a:ext>
            </a:extLst>
          </p:cNvPr>
          <p:cNvCxnSpPr>
            <a:cxnSpLocks/>
          </p:cNvCxnSpPr>
          <p:nvPr/>
        </p:nvCxnSpPr>
        <p:spPr>
          <a:xfrm flipV="1">
            <a:off x="1933602" y="3746536"/>
            <a:ext cx="650667" cy="3241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D36ECBE-C44D-4575-9119-A2EF225822E2}"/>
              </a:ext>
            </a:extLst>
          </p:cNvPr>
          <p:cNvCxnSpPr>
            <a:cxnSpLocks/>
          </p:cNvCxnSpPr>
          <p:nvPr/>
        </p:nvCxnSpPr>
        <p:spPr>
          <a:xfrm flipV="1">
            <a:off x="1330577" y="2837423"/>
            <a:ext cx="1046863" cy="3899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AED33BC-B3AA-41AD-A5E3-BC5CE1F9A39E}"/>
              </a:ext>
            </a:extLst>
          </p:cNvPr>
          <p:cNvSpPr txBox="1"/>
          <p:nvPr/>
        </p:nvSpPr>
        <p:spPr>
          <a:xfrm>
            <a:off x="2287360" y="2534311"/>
            <a:ext cx="333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local 3D substructure encoding (embedding, LSE)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5B1690A-FB02-499F-843A-6841D94B5E5A}"/>
              </a:ext>
            </a:extLst>
          </p:cNvPr>
          <p:cNvSpPr txBox="1"/>
          <p:nvPr/>
        </p:nvSpPr>
        <p:spPr>
          <a:xfrm>
            <a:off x="2530700" y="3339463"/>
            <a:ext cx="3221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frame transition encoding (message passing, FTE)</a:t>
            </a:r>
            <a:endParaRPr lang="zh-CN" altLang="en-US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9172875-870B-411B-A1CE-36B5FA9AD0BB}"/>
              </a:ext>
            </a:extLst>
          </p:cNvPr>
          <p:cNvCxnSpPr>
            <a:cxnSpLocks/>
          </p:cNvCxnSpPr>
          <p:nvPr/>
        </p:nvCxnSpPr>
        <p:spPr>
          <a:xfrm flipV="1">
            <a:off x="5483862" y="2867119"/>
            <a:ext cx="758988" cy="6688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FD83A32-F898-40D0-8B5A-A798C585CEC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880837" y="2631938"/>
            <a:ext cx="1310003" cy="763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899DC22-E198-4878-A08E-A0B301B76165}"/>
              </a:ext>
            </a:extLst>
          </p:cNvPr>
          <p:cNvCxnSpPr>
            <a:cxnSpLocks/>
          </p:cNvCxnSpPr>
          <p:nvPr/>
        </p:nvCxnSpPr>
        <p:spPr>
          <a:xfrm>
            <a:off x="6580343" y="1824640"/>
            <a:ext cx="229787" cy="397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2C38A22-EAC1-4B79-BCAB-D9D1AE867ECB}"/>
              </a:ext>
            </a:extLst>
          </p:cNvPr>
          <p:cNvSpPr txBox="1"/>
          <p:nvPr/>
        </p:nvSpPr>
        <p:spPr>
          <a:xfrm>
            <a:off x="6520602" y="4051927"/>
            <a:ext cx="192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LeftNet</a:t>
            </a:r>
            <a:r>
              <a:rPr lang="en-US" altLang="zh-CN" dirty="0"/>
              <a:t> Table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001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Pro-GNN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3E41C83-5D1C-45D5-9972-88F2E485596A}"/>
              </a:ext>
            </a:extLst>
          </p:cNvPr>
          <p:cNvSpPr txBox="1"/>
          <p:nvPr/>
        </p:nvSpPr>
        <p:spPr>
          <a:xfrm>
            <a:off x="541178" y="843075"/>
            <a:ext cx="240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模型大小和性能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6A95BC-8ABD-4495-9995-C7164B9C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3" y="1212407"/>
            <a:ext cx="7316665" cy="22121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4A1DDE-25C6-4BE5-AA62-DBA4AA45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9" y="5499580"/>
            <a:ext cx="4133313" cy="13584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927FE7-BDF1-45F8-B1F3-33C6C4EB4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581" y="3424576"/>
            <a:ext cx="2469870" cy="34334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E73BD0-E61D-46E5-B70A-FAABE222D5B2}"/>
              </a:ext>
            </a:extLst>
          </p:cNvPr>
          <p:cNvSpPr txBox="1"/>
          <p:nvPr/>
        </p:nvSpPr>
        <p:spPr>
          <a:xfrm>
            <a:off x="1577591" y="4192845"/>
            <a:ext cx="348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预训练模型达到</a:t>
            </a:r>
            <a:r>
              <a:rPr lang="en-US" altLang="zh-CN" dirty="0"/>
              <a:t>47M</a:t>
            </a:r>
            <a:r>
              <a:rPr lang="zh-CN" altLang="en-US" dirty="0"/>
              <a:t>参数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SO3krates</a:t>
            </a:r>
            <a:r>
              <a:rPr lang="zh-CN" altLang="en-US" dirty="0"/>
              <a:t>不到</a:t>
            </a:r>
            <a:r>
              <a:rPr lang="en-US" altLang="zh-CN" dirty="0"/>
              <a:t>1M</a:t>
            </a:r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381139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1" y="2109618"/>
            <a:ext cx="8723871" cy="90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二：数据集格式转化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3288870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9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格式转化</a:t>
            </a: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CFA1AA3-643E-4C73-9D16-6CAC9C2517DE}"/>
              </a:ext>
            </a:extLst>
          </p:cNvPr>
          <p:cNvSpPr txBox="1"/>
          <p:nvPr/>
        </p:nvSpPr>
        <p:spPr>
          <a:xfrm>
            <a:off x="2584269" y="2401556"/>
            <a:ext cx="41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Smile</a:t>
            </a:r>
            <a:r>
              <a:rPr lang="zh-CN" altLang="en-US" dirty="0"/>
              <a:t>→</a:t>
            </a:r>
            <a:r>
              <a:rPr lang="en-US" altLang="zh-CN" dirty="0" err="1"/>
              <a:t>rdkit</a:t>
            </a:r>
            <a:r>
              <a:rPr lang="en-US" altLang="zh-CN" dirty="0"/>
              <a:t> embed</a:t>
            </a:r>
            <a:r>
              <a:rPr lang="zh-CN" altLang="en-US" dirty="0"/>
              <a:t>→</a:t>
            </a:r>
            <a:r>
              <a:rPr lang="en-US" altLang="zh-CN" dirty="0"/>
              <a:t>conf</a:t>
            </a:r>
            <a:r>
              <a:rPr lang="zh-CN" altLang="en-US" dirty="0"/>
              <a:t>→</a:t>
            </a:r>
            <a:r>
              <a:rPr lang="en-US" altLang="zh-CN" dirty="0" err="1"/>
              <a:t>ase</a:t>
            </a:r>
            <a:r>
              <a:rPr lang="en-US" altLang="zh-CN" dirty="0"/>
              <a:t> </a:t>
            </a:r>
            <a:r>
              <a:rPr lang="en-US" altLang="zh-CN" dirty="0" err="1"/>
              <a:t>db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BF6E06-028F-4E62-B1DA-6D1A3DE100B4}"/>
              </a:ext>
            </a:extLst>
          </p:cNvPr>
          <p:cNvSpPr txBox="1"/>
          <p:nvPr/>
        </p:nvSpPr>
        <p:spPr>
          <a:xfrm>
            <a:off x="1619628" y="3429000"/>
            <a:ext cx="686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没有能量和力的标签，需要大幅调整训练和验证时的</a:t>
            </a:r>
            <a:r>
              <a:rPr lang="en-US" altLang="zh-CN" dirty="0"/>
              <a:t>loss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有些</a:t>
            </a:r>
            <a:r>
              <a:rPr lang="en-US" altLang="zh-CN" dirty="0"/>
              <a:t>smile</a:t>
            </a:r>
            <a:r>
              <a:rPr lang="zh-CN" altLang="en-US" dirty="0"/>
              <a:t>没有</a:t>
            </a:r>
            <a:r>
              <a:rPr lang="en-US" altLang="zh-CN" dirty="0"/>
              <a:t>embed</a:t>
            </a:r>
            <a:r>
              <a:rPr lang="zh-CN" altLang="en-US" dirty="0"/>
              <a:t>成功</a:t>
            </a:r>
          </a:p>
        </p:txBody>
      </p:sp>
    </p:spTree>
    <p:extLst>
      <p:ext uri="{BB962C8B-B14F-4D97-AF65-F5344CB8AC3E}">
        <p14:creationId xmlns:p14="http://schemas.microsoft.com/office/powerpoint/2010/main" val="176560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1" y="2109618"/>
            <a:ext cx="8723871" cy="90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三：电解液数据库调研情况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3288870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实验导向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357AF59-47C0-4CFE-BD07-84975306B08E}"/>
              </a:ext>
            </a:extLst>
          </p:cNvPr>
          <p:cNvSpPr txBox="1"/>
          <p:nvPr/>
        </p:nvSpPr>
        <p:spPr>
          <a:xfrm>
            <a:off x="541178" y="843075"/>
            <a:ext cx="25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自动化收集实验数据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26DF5-40AE-499C-9AE7-4BF8072D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585"/>
            <a:ext cx="9144000" cy="42113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BE0043-26F8-44E8-85BB-B54F06A9C7B8}"/>
              </a:ext>
            </a:extLst>
          </p:cNvPr>
          <p:cNvSpPr txBox="1"/>
          <p:nvPr/>
        </p:nvSpPr>
        <p:spPr>
          <a:xfrm>
            <a:off x="2895600" y="1434253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模型训练，模型推理，模型发现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D07B5E1-4BF6-486B-B415-A7D8070D3ED0}"/>
              </a:ext>
            </a:extLst>
          </p:cNvPr>
          <p:cNvSpPr txBox="1"/>
          <p:nvPr/>
        </p:nvSpPr>
        <p:spPr>
          <a:xfrm>
            <a:off x="3120571" y="6021791"/>
            <a:ext cx="458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2020 experiment-oriented</a:t>
            </a:r>
          </a:p>
        </p:txBody>
      </p:sp>
    </p:spTree>
    <p:extLst>
      <p:ext uri="{BB962C8B-B14F-4D97-AF65-F5344CB8AC3E}">
        <p14:creationId xmlns:p14="http://schemas.microsoft.com/office/powerpoint/2010/main" val="409123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仿真数据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72B2923-ED31-4E3B-A0DE-3938E577AB7B}"/>
              </a:ext>
            </a:extLst>
          </p:cNvPr>
          <p:cNvSpPr txBox="1"/>
          <p:nvPr/>
        </p:nvSpPr>
        <p:spPr>
          <a:xfrm>
            <a:off x="541178" y="843075"/>
            <a:ext cx="25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固定核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50B55A-78D4-42DB-88F6-E18A334D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428750"/>
            <a:ext cx="6010275" cy="40005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1BA76E7-FDED-47C2-8FC5-F3D52BE76907}"/>
              </a:ext>
            </a:extLst>
          </p:cNvPr>
          <p:cNvSpPr txBox="1"/>
          <p:nvPr/>
        </p:nvSpPr>
        <p:spPr>
          <a:xfrm>
            <a:off x="3513137" y="5460927"/>
            <a:ext cx="458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2022 RedDB </a:t>
            </a:r>
            <a:r>
              <a:rPr lang="en-US" altLang="zh-CN" dirty="0"/>
              <a:t>(31618)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61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3954" y="1874006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15908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3" name="组合 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8" name="组合 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90AFC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13" name="椭圆 12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D54A47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789BB5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22" name="组合 21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4327147" y="2247197"/>
            <a:ext cx="4609127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一、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ai4mol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调研情况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二、数据集格式转化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三、电解液数据库调研情况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04427" y="719222"/>
            <a:ext cx="4411767" cy="707886"/>
          </a:xfrm>
          <a:prstGeom prst="rect">
            <a:avLst/>
          </a:prstGeom>
          <a:noFill/>
        </p:spPr>
        <p:txBody>
          <a:bodyPr wrap="none" lIns="324000" rIns="32400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Contents  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1528838" y="3336923"/>
            <a:ext cx="1076172" cy="843815"/>
          </a:xfrm>
          <a:custGeom>
            <a:avLst/>
            <a:gdLst>
              <a:gd name="T0" fmla="*/ 1009661 w 2006600"/>
              <a:gd name="T1" fmla="*/ 391160 h 1387475"/>
              <a:gd name="T2" fmla="*/ 1011251 w 2006600"/>
              <a:gd name="T3" fmla="*/ 509270 h 1387475"/>
              <a:gd name="T4" fmla="*/ 1084401 w 2006600"/>
              <a:gd name="T5" fmla="*/ 630555 h 1387475"/>
              <a:gd name="T6" fmla="*/ 1213209 w 2006600"/>
              <a:gd name="T7" fmla="*/ 691833 h 1387475"/>
              <a:gd name="T8" fmla="*/ 1322616 w 2006600"/>
              <a:gd name="T9" fmla="*/ 683895 h 1387475"/>
              <a:gd name="T10" fmla="*/ 1373821 w 2006600"/>
              <a:gd name="T11" fmla="*/ 722948 h 1387475"/>
              <a:gd name="T12" fmla="*/ 1348695 w 2006600"/>
              <a:gd name="T13" fmla="*/ 830580 h 1387475"/>
              <a:gd name="T14" fmla="*/ 1289857 w 2006600"/>
              <a:gd name="T15" fmla="*/ 930276 h 1387475"/>
              <a:gd name="T16" fmla="*/ 1172499 w 2006600"/>
              <a:gd name="T17" fmla="*/ 1024573 h 1387475"/>
              <a:gd name="T18" fmla="*/ 1069135 w 2006600"/>
              <a:gd name="T19" fmla="*/ 1059498 h 1387475"/>
              <a:gd name="T20" fmla="*/ 955912 w 2006600"/>
              <a:gd name="T21" fmla="*/ 1062356 h 1387475"/>
              <a:gd name="T22" fmla="*/ 850321 w 2006600"/>
              <a:gd name="T23" fmla="*/ 1032511 h 1387475"/>
              <a:gd name="T24" fmla="*/ 740914 w 2006600"/>
              <a:gd name="T25" fmla="*/ 956628 h 1387475"/>
              <a:gd name="T26" fmla="*/ 664902 w 2006600"/>
              <a:gd name="T27" fmla="*/ 847408 h 1387475"/>
              <a:gd name="T28" fmla="*/ 634688 w 2006600"/>
              <a:gd name="T29" fmla="*/ 741998 h 1387475"/>
              <a:gd name="T30" fmla="*/ 637550 w 2006600"/>
              <a:gd name="T31" fmla="*/ 628968 h 1387475"/>
              <a:gd name="T32" fmla="*/ 672535 w 2006600"/>
              <a:gd name="T33" fmla="*/ 525780 h 1387475"/>
              <a:gd name="T34" fmla="*/ 767312 w 2006600"/>
              <a:gd name="T35" fmla="*/ 408623 h 1387475"/>
              <a:gd name="T36" fmla="*/ 867178 w 2006600"/>
              <a:gd name="T37" fmla="*/ 349885 h 1387475"/>
              <a:gd name="T38" fmla="*/ 974676 w 2006600"/>
              <a:gd name="T39" fmla="*/ 324803 h 1387475"/>
              <a:gd name="T40" fmla="*/ 889318 w 2006600"/>
              <a:gd name="T41" fmla="*/ 202109 h 1387475"/>
              <a:gd name="T42" fmla="*/ 752158 w 2006600"/>
              <a:gd name="T43" fmla="*/ 256364 h 1387475"/>
              <a:gd name="T44" fmla="*/ 637858 w 2006600"/>
              <a:gd name="T45" fmla="*/ 346155 h 1387475"/>
              <a:gd name="T46" fmla="*/ 553720 w 2006600"/>
              <a:gd name="T47" fmla="*/ 464501 h 1387475"/>
              <a:gd name="T48" fmla="*/ 506412 w 2006600"/>
              <a:gd name="T49" fmla="*/ 604740 h 1387475"/>
              <a:gd name="T50" fmla="*/ 502602 w 2006600"/>
              <a:gd name="T51" fmla="*/ 758304 h 1387475"/>
              <a:gd name="T52" fmla="*/ 543242 w 2006600"/>
              <a:gd name="T53" fmla="*/ 901399 h 1387475"/>
              <a:gd name="T54" fmla="*/ 621665 w 2006600"/>
              <a:gd name="T55" fmla="*/ 1023552 h 1387475"/>
              <a:gd name="T56" fmla="*/ 731203 w 2006600"/>
              <a:gd name="T57" fmla="*/ 1118737 h 1387475"/>
              <a:gd name="T58" fmla="*/ 865188 w 2006600"/>
              <a:gd name="T59" fmla="*/ 1179338 h 1387475"/>
              <a:gd name="T60" fmla="*/ 1016317 w 2006600"/>
              <a:gd name="T61" fmla="*/ 1198058 h 1387475"/>
              <a:gd name="T62" fmla="*/ 1164907 w 2006600"/>
              <a:gd name="T63" fmla="*/ 1171723 h 1387475"/>
              <a:gd name="T64" fmla="*/ 1295400 w 2006600"/>
              <a:gd name="T65" fmla="*/ 1105094 h 1387475"/>
              <a:gd name="T66" fmla="*/ 1400175 w 2006600"/>
              <a:gd name="T67" fmla="*/ 1005150 h 1387475"/>
              <a:gd name="T68" fmla="*/ 1473200 w 2006600"/>
              <a:gd name="T69" fmla="*/ 878554 h 1387475"/>
              <a:gd name="T70" fmla="*/ 1506537 w 2006600"/>
              <a:gd name="T71" fmla="*/ 732605 h 1387475"/>
              <a:gd name="T72" fmla="*/ 1495107 w 2006600"/>
              <a:gd name="T73" fmla="*/ 580309 h 1387475"/>
              <a:gd name="T74" fmla="*/ 1441133 w 2006600"/>
              <a:gd name="T75" fmla="*/ 442926 h 1387475"/>
              <a:gd name="T76" fmla="*/ 1351280 w 2006600"/>
              <a:gd name="T77" fmla="*/ 329022 h 1387475"/>
              <a:gd name="T78" fmla="*/ 1232853 w 2006600"/>
              <a:gd name="T79" fmla="*/ 244625 h 1387475"/>
              <a:gd name="T80" fmla="*/ 1092517 w 2006600"/>
              <a:gd name="T81" fmla="*/ 197349 h 1387475"/>
              <a:gd name="T82" fmla="*/ 1067117 w 2006600"/>
              <a:gd name="T83" fmla="*/ 2221 h 1387475"/>
              <a:gd name="T84" fmla="*/ 1316355 w 2006600"/>
              <a:gd name="T85" fmla="*/ 48227 h 1387475"/>
              <a:gd name="T86" fmla="*/ 1546543 w 2006600"/>
              <a:gd name="T87" fmla="*/ 149440 h 1387475"/>
              <a:gd name="T88" fmla="*/ 1745297 w 2006600"/>
              <a:gd name="T89" fmla="*/ 297611 h 1387475"/>
              <a:gd name="T90" fmla="*/ 1900555 w 2006600"/>
              <a:gd name="T91" fmla="*/ 485442 h 1387475"/>
              <a:gd name="T92" fmla="*/ 2000885 w 2006600"/>
              <a:gd name="T93" fmla="*/ 704684 h 1387475"/>
              <a:gd name="T94" fmla="*/ 1921510 w 2006600"/>
              <a:gd name="T95" fmla="*/ 911552 h 1387475"/>
              <a:gd name="T96" fmla="*/ 1774507 w 2006600"/>
              <a:gd name="T97" fmla="*/ 1088913 h 1387475"/>
              <a:gd name="T98" fmla="*/ 1582103 w 2006600"/>
              <a:gd name="T99" fmla="*/ 1231055 h 1387475"/>
              <a:gd name="T100" fmla="*/ 1356677 w 2006600"/>
              <a:gd name="T101" fmla="*/ 1331316 h 1387475"/>
              <a:gd name="T102" fmla="*/ 1109345 w 2006600"/>
              <a:gd name="T103" fmla="*/ 1382399 h 1387475"/>
              <a:gd name="T104" fmla="*/ 852805 w 2006600"/>
              <a:gd name="T105" fmla="*/ 1377639 h 1387475"/>
              <a:gd name="T106" fmla="*/ 611187 w 2006600"/>
              <a:gd name="T107" fmla="*/ 1317990 h 1387475"/>
              <a:gd name="T108" fmla="*/ 397510 w 2006600"/>
              <a:gd name="T109" fmla="*/ 1210114 h 1387475"/>
              <a:gd name="T110" fmla="*/ 216852 w 2006600"/>
              <a:gd name="T111" fmla="*/ 1061309 h 1387475"/>
              <a:gd name="T112" fmla="*/ 75882 w 2006600"/>
              <a:gd name="T113" fmla="*/ 879189 h 1387475"/>
              <a:gd name="T114" fmla="*/ 22225 w 2006600"/>
              <a:gd name="T115" fmla="*/ 666610 h 1387475"/>
              <a:gd name="T116" fmla="*/ 140970 w 2006600"/>
              <a:gd name="T117" fmla="*/ 451810 h 1387475"/>
              <a:gd name="T118" fmla="*/ 302260 w 2006600"/>
              <a:gd name="T119" fmla="*/ 270324 h 1387475"/>
              <a:gd name="T120" fmla="*/ 500380 w 2006600"/>
              <a:gd name="T121" fmla="*/ 128817 h 1387475"/>
              <a:gd name="T122" fmla="*/ 728980 w 2006600"/>
              <a:gd name="T123" fmla="*/ 36487 h 1387475"/>
              <a:gd name="T124" fmla="*/ 981393 w 2006600"/>
              <a:gd name="T125" fmla="*/ 317 h 138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6600" h="1387475">
                <a:moveTo>
                  <a:pt x="1003300" y="323850"/>
                </a:moveTo>
                <a:lnTo>
                  <a:pt x="1019520" y="324168"/>
                </a:lnTo>
                <a:lnTo>
                  <a:pt x="1035740" y="325120"/>
                </a:lnTo>
                <a:lnTo>
                  <a:pt x="1031924" y="332423"/>
                </a:lnTo>
                <a:lnTo>
                  <a:pt x="1028425" y="339090"/>
                </a:lnTo>
                <a:lnTo>
                  <a:pt x="1025245" y="346075"/>
                </a:lnTo>
                <a:lnTo>
                  <a:pt x="1022065" y="353378"/>
                </a:lnTo>
                <a:lnTo>
                  <a:pt x="1019202" y="360680"/>
                </a:lnTo>
                <a:lnTo>
                  <a:pt x="1016658" y="367983"/>
                </a:lnTo>
                <a:lnTo>
                  <a:pt x="1014113" y="375285"/>
                </a:lnTo>
                <a:lnTo>
                  <a:pt x="1011887" y="383223"/>
                </a:lnTo>
                <a:lnTo>
                  <a:pt x="1009661" y="391160"/>
                </a:lnTo>
                <a:lnTo>
                  <a:pt x="1008071" y="398780"/>
                </a:lnTo>
                <a:lnTo>
                  <a:pt x="1006480" y="406718"/>
                </a:lnTo>
                <a:lnTo>
                  <a:pt x="1005526" y="414655"/>
                </a:lnTo>
                <a:lnTo>
                  <a:pt x="1004572" y="422910"/>
                </a:lnTo>
                <a:lnTo>
                  <a:pt x="1003618" y="430848"/>
                </a:lnTo>
                <a:lnTo>
                  <a:pt x="1003300" y="439103"/>
                </a:lnTo>
                <a:lnTo>
                  <a:pt x="1003300" y="447358"/>
                </a:lnTo>
                <a:lnTo>
                  <a:pt x="1003618" y="460058"/>
                </a:lnTo>
                <a:lnTo>
                  <a:pt x="1004572" y="472758"/>
                </a:lnTo>
                <a:lnTo>
                  <a:pt x="1006162" y="485140"/>
                </a:lnTo>
                <a:lnTo>
                  <a:pt x="1008389" y="497205"/>
                </a:lnTo>
                <a:lnTo>
                  <a:pt x="1011251" y="509270"/>
                </a:lnTo>
                <a:lnTo>
                  <a:pt x="1014432" y="521018"/>
                </a:lnTo>
                <a:lnTo>
                  <a:pt x="1018248" y="532448"/>
                </a:lnTo>
                <a:lnTo>
                  <a:pt x="1022701" y="543560"/>
                </a:lnTo>
                <a:lnTo>
                  <a:pt x="1027471" y="554673"/>
                </a:lnTo>
                <a:lnTo>
                  <a:pt x="1033196" y="565150"/>
                </a:lnTo>
                <a:lnTo>
                  <a:pt x="1038921" y="575628"/>
                </a:lnTo>
                <a:lnTo>
                  <a:pt x="1045600" y="585470"/>
                </a:lnTo>
                <a:lnTo>
                  <a:pt x="1052597" y="595313"/>
                </a:lnTo>
                <a:lnTo>
                  <a:pt x="1059594" y="604838"/>
                </a:lnTo>
                <a:lnTo>
                  <a:pt x="1067545" y="613728"/>
                </a:lnTo>
                <a:lnTo>
                  <a:pt x="1075814" y="622300"/>
                </a:lnTo>
                <a:lnTo>
                  <a:pt x="1084401" y="630555"/>
                </a:lnTo>
                <a:lnTo>
                  <a:pt x="1093306" y="638175"/>
                </a:lnTo>
                <a:lnTo>
                  <a:pt x="1102848" y="645478"/>
                </a:lnTo>
                <a:lnTo>
                  <a:pt x="1112389" y="652463"/>
                </a:lnTo>
                <a:lnTo>
                  <a:pt x="1122566" y="658813"/>
                </a:lnTo>
                <a:lnTo>
                  <a:pt x="1132744" y="664845"/>
                </a:lnTo>
                <a:lnTo>
                  <a:pt x="1143557" y="670243"/>
                </a:lnTo>
                <a:lnTo>
                  <a:pt x="1154689" y="675323"/>
                </a:lnTo>
                <a:lnTo>
                  <a:pt x="1165820" y="679450"/>
                </a:lnTo>
                <a:lnTo>
                  <a:pt x="1177270" y="683578"/>
                </a:lnTo>
                <a:lnTo>
                  <a:pt x="1189037" y="686753"/>
                </a:lnTo>
                <a:lnTo>
                  <a:pt x="1201123" y="689610"/>
                </a:lnTo>
                <a:lnTo>
                  <a:pt x="1213209" y="691833"/>
                </a:lnTo>
                <a:lnTo>
                  <a:pt x="1225613" y="693420"/>
                </a:lnTo>
                <a:lnTo>
                  <a:pt x="1238016" y="694055"/>
                </a:lnTo>
                <a:lnTo>
                  <a:pt x="1251056" y="694690"/>
                </a:lnTo>
                <a:lnTo>
                  <a:pt x="1259325" y="694690"/>
                </a:lnTo>
                <a:lnTo>
                  <a:pt x="1267276" y="694055"/>
                </a:lnTo>
                <a:lnTo>
                  <a:pt x="1275545" y="693420"/>
                </a:lnTo>
                <a:lnTo>
                  <a:pt x="1283815" y="692468"/>
                </a:lnTo>
                <a:lnTo>
                  <a:pt x="1291766" y="691198"/>
                </a:lnTo>
                <a:lnTo>
                  <a:pt x="1299399" y="689928"/>
                </a:lnTo>
                <a:lnTo>
                  <a:pt x="1307350" y="688023"/>
                </a:lnTo>
                <a:lnTo>
                  <a:pt x="1315301" y="686118"/>
                </a:lnTo>
                <a:lnTo>
                  <a:pt x="1322616" y="683895"/>
                </a:lnTo>
                <a:lnTo>
                  <a:pt x="1330249" y="681355"/>
                </a:lnTo>
                <a:lnTo>
                  <a:pt x="1337564" y="678815"/>
                </a:lnTo>
                <a:lnTo>
                  <a:pt x="1345197" y="675958"/>
                </a:lnTo>
                <a:lnTo>
                  <a:pt x="1352194" y="672783"/>
                </a:lnTo>
                <a:lnTo>
                  <a:pt x="1359509" y="669608"/>
                </a:lnTo>
                <a:lnTo>
                  <a:pt x="1366188" y="666115"/>
                </a:lnTo>
                <a:lnTo>
                  <a:pt x="1372867" y="661988"/>
                </a:lnTo>
                <a:lnTo>
                  <a:pt x="1374139" y="678498"/>
                </a:lnTo>
                <a:lnTo>
                  <a:pt x="1374775" y="694690"/>
                </a:lnTo>
                <a:lnTo>
                  <a:pt x="1374457" y="704215"/>
                </a:lnTo>
                <a:lnTo>
                  <a:pt x="1374139" y="713740"/>
                </a:lnTo>
                <a:lnTo>
                  <a:pt x="1373821" y="722948"/>
                </a:lnTo>
                <a:lnTo>
                  <a:pt x="1372549" y="732790"/>
                </a:lnTo>
                <a:lnTo>
                  <a:pt x="1371595" y="741998"/>
                </a:lnTo>
                <a:lnTo>
                  <a:pt x="1370640" y="751205"/>
                </a:lnTo>
                <a:lnTo>
                  <a:pt x="1368732" y="760413"/>
                </a:lnTo>
                <a:lnTo>
                  <a:pt x="1366824" y="769303"/>
                </a:lnTo>
                <a:lnTo>
                  <a:pt x="1365234" y="778193"/>
                </a:lnTo>
                <a:lnTo>
                  <a:pt x="1363007" y="787083"/>
                </a:lnTo>
                <a:lnTo>
                  <a:pt x="1360463" y="795973"/>
                </a:lnTo>
                <a:lnTo>
                  <a:pt x="1357919" y="804863"/>
                </a:lnTo>
                <a:lnTo>
                  <a:pt x="1355056" y="813435"/>
                </a:lnTo>
                <a:lnTo>
                  <a:pt x="1351876" y="822008"/>
                </a:lnTo>
                <a:lnTo>
                  <a:pt x="1348695" y="830580"/>
                </a:lnTo>
                <a:lnTo>
                  <a:pt x="1345515" y="839153"/>
                </a:lnTo>
                <a:lnTo>
                  <a:pt x="1342017" y="847408"/>
                </a:lnTo>
                <a:lnTo>
                  <a:pt x="1337882" y="855663"/>
                </a:lnTo>
                <a:lnTo>
                  <a:pt x="1334065" y="863283"/>
                </a:lnTo>
                <a:lnTo>
                  <a:pt x="1329931" y="871538"/>
                </a:lnTo>
                <a:lnTo>
                  <a:pt x="1325478" y="879158"/>
                </a:lnTo>
                <a:lnTo>
                  <a:pt x="1321026" y="886778"/>
                </a:lnTo>
                <a:lnTo>
                  <a:pt x="1316255" y="894398"/>
                </a:lnTo>
                <a:lnTo>
                  <a:pt x="1311166" y="901700"/>
                </a:lnTo>
                <a:lnTo>
                  <a:pt x="1306396" y="909320"/>
                </a:lnTo>
                <a:lnTo>
                  <a:pt x="1300989" y="916305"/>
                </a:lnTo>
                <a:lnTo>
                  <a:pt x="1289857" y="930276"/>
                </a:lnTo>
                <a:lnTo>
                  <a:pt x="1278090" y="943928"/>
                </a:lnTo>
                <a:lnTo>
                  <a:pt x="1266004" y="956628"/>
                </a:lnTo>
                <a:lnTo>
                  <a:pt x="1252964" y="969011"/>
                </a:lnTo>
                <a:lnTo>
                  <a:pt x="1239606" y="980758"/>
                </a:lnTo>
                <a:lnTo>
                  <a:pt x="1225295" y="991553"/>
                </a:lnTo>
                <a:lnTo>
                  <a:pt x="1218297" y="996951"/>
                </a:lnTo>
                <a:lnTo>
                  <a:pt x="1210983" y="1002031"/>
                </a:lnTo>
                <a:lnTo>
                  <a:pt x="1203667" y="1006793"/>
                </a:lnTo>
                <a:lnTo>
                  <a:pt x="1195716" y="1011873"/>
                </a:lnTo>
                <a:lnTo>
                  <a:pt x="1188083" y="1016318"/>
                </a:lnTo>
                <a:lnTo>
                  <a:pt x="1180450" y="1020763"/>
                </a:lnTo>
                <a:lnTo>
                  <a:pt x="1172499" y="1024573"/>
                </a:lnTo>
                <a:lnTo>
                  <a:pt x="1164230" y="1029018"/>
                </a:lnTo>
                <a:lnTo>
                  <a:pt x="1155961" y="1032511"/>
                </a:lnTo>
                <a:lnTo>
                  <a:pt x="1148010" y="1036003"/>
                </a:lnTo>
                <a:lnTo>
                  <a:pt x="1139423" y="1039813"/>
                </a:lnTo>
                <a:lnTo>
                  <a:pt x="1131154" y="1042988"/>
                </a:lnTo>
                <a:lnTo>
                  <a:pt x="1122566" y="1046163"/>
                </a:lnTo>
                <a:lnTo>
                  <a:pt x="1113661" y="1048703"/>
                </a:lnTo>
                <a:lnTo>
                  <a:pt x="1105074" y="1051561"/>
                </a:lnTo>
                <a:lnTo>
                  <a:pt x="1096169" y="1053466"/>
                </a:lnTo>
                <a:lnTo>
                  <a:pt x="1087264" y="1056006"/>
                </a:lnTo>
                <a:lnTo>
                  <a:pt x="1078358" y="1057911"/>
                </a:lnTo>
                <a:lnTo>
                  <a:pt x="1069135" y="1059498"/>
                </a:lnTo>
                <a:lnTo>
                  <a:pt x="1059594" y="1061086"/>
                </a:lnTo>
                <a:lnTo>
                  <a:pt x="1050370" y="1062356"/>
                </a:lnTo>
                <a:lnTo>
                  <a:pt x="1041147" y="1063626"/>
                </a:lnTo>
                <a:lnTo>
                  <a:pt x="1031924" y="1064261"/>
                </a:lnTo>
                <a:lnTo>
                  <a:pt x="1022383" y="1064896"/>
                </a:lnTo>
                <a:lnTo>
                  <a:pt x="1012841" y="1065213"/>
                </a:lnTo>
                <a:lnTo>
                  <a:pt x="1003300" y="1065213"/>
                </a:lnTo>
                <a:lnTo>
                  <a:pt x="993759" y="1065213"/>
                </a:lnTo>
                <a:lnTo>
                  <a:pt x="984218" y="1064896"/>
                </a:lnTo>
                <a:lnTo>
                  <a:pt x="974676" y="1064261"/>
                </a:lnTo>
                <a:lnTo>
                  <a:pt x="965135" y="1063626"/>
                </a:lnTo>
                <a:lnTo>
                  <a:pt x="955912" y="1062356"/>
                </a:lnTo>
                <a:lnTo>
                  <a:pt x="946688" y="1061086"/>
                </a:lnTo>
                <a:lnTo>
                  <a:pt x="937783" y="1059498"/>
                </a:lnTo>
                <a:lnTo>
                  <a:pt x="928560" y="1057911"/>
                </a:lnTo>
                <a:lnTo>
                  <a:pt x="919655" y="1056006"/>
                </a:lnTo>
                <a:lnTo>
                  <a:pt x="910750" y="1053466"/>
                </a:lnTo>
                <a:lnTo>
                  <a:pt x="901526" y="1051561"/>
                </a:lnTo>
                <a:lnTo>
                  <a:pt x="892621" y="1048703"/>
                </a:lnTo>
                <a:lnTo>
                  <a:pt x="884034" y="1046163"/>
                </a:lnTo>
                <a:lnTo>
                  <a:pt x="875765" y="1042988"/>
                </a:lnTo>
                <a:lnTo>
                  <a:pt x="867178" y="1039813"/>
                </a:lnTo>
                <a:lnTo>
                  <a:pt x="858908" y="1036003"/>
                </a:lnTo>
                <a:lnTo>
                  <a:pt x="850321" y="1032511"/>
                </a:lnTo>
                <a:lnTo>
                  <a:pt x="842370" y="1029018"/>
                </a:lnTo>
                <a:lnTo>
                  <a:pt x="834101" y="1024573"/>
                </a:lnTo>
                <a:lnTo>
                  <a:pt x="826468" y="1020763"/>
                </a:lnTo>
                <a:lnTo>
                  <a:pt x="818517" y="1016318"/>
                </a:lnTo>
                <a:lnTo>
                  <a:pt x="810566" y="1011873"/>
                </a:lnTo>
                <a:lnTo>
                  <a:pt x="803251" y="1006793"/>
                </a:lnTo>
                <a:lnTo>
                  <a:pt x="795618" y="1002031"/>
                </a:lnTo>
                <a:lnTo>
                  <a:pt x="788303" y="996951"/>
                </a:lnTo>
                <a:lnTo>
                  <a:pt x="780988" y="991553"/>
                </a:lnTo>
                <a:lnTo>
                  <a:pt x="767312" y="980758"/>
                </a:lnTo>
                <a:lnTo>
                  <a:pt x="753636" y="969011"/>
                </a:lnTo>
                <a:lnTo>
                  <a:pt x="740914" y="956628"/>
                </a:lnTo>
                <a:lnTo>
                  <a:pt x="728192" y="943928"/>
                </a:lnTo>
                <a:lnTo>
                  <a:pt x="716743" y="930276"/>
                </a:lnTo>
                <a:lnTo>
                  <a:pt x="705929" y="916305"/>
                </a:lnTo>
                <a:lnTo>
                  <a:pt x="700523" y="909320"/>
                </a:lnTo>
                <a:lnTo>
                  <a:pt x="695434" y="901700"/>
                </a:lnTo>
                <a:lnTo>
                  <a:pt x="690345" y="894398"/>
                </a:lnTo>
                <a:lnTo>
                  <a:pt x="685893" y="886778"/>
                </a:lnTo>
                <a:lnTo>
                  <a:pt x="681122" y="879158"/>
                </a:lnTo>
                <a:lnTo>
                  <a:pt x="676669" y="871538"/>
                </a:lnTo>
                <a:lnTo>
                  <a:pt x="672535" y="863283"/>
                </a:lnTo>
                <a:lnTo>
                  <a:pt x="668718" y="855663"/>
                </a:lnTo>
                <a:lnTo>
                  <a:pt x="664902" y="847408"/>
                </a:lnTo>
                <a:lnTo>
                  <a:pt x="661085" y="839153"/>
                </a:lnTo>
                <a:lnTo>
                  <a:pt x="657587" y="830580"/>
                </a:lnTo>
                <a:lnTo>
                  <a:pt x="654406" y="822008"/>
                </a:lnTo>
                <a:lnTo>
                  <a:pt x="651544" y="813435"/>
                </a:lnTo>
                <a:lnTo>
                  <a:pt x="648682" y="804863"/>
                </a:lnTo>
                <a:lnTo>
                  <a:pt x="645819" y="795973"/>
                </a:lnTo>
                <a:lnTo>
                  <a:pt x="643593" y="787083"/>
                </a:lnTo>
                <a:lnTo>
                  <a:pt x="641367" y="778193"/>
                </a:lnTo>
                <a:lnTo>
                  <a:pt x="639458" y="769303"/>
                </a:lnTo>
                <a:lnTo>
                  <a:pt x="637550" y="760413"/>
                </a:lnTo>
                <a:lnTo>
                  <a:pt x="636278" y="751205"/>
                </a:lnTo>
                <a:lnTo>
                  <a:pt x="634688" y="741998"/>
                </a:lnTo>
                <a:lnTo>
                  <a:pt x="633734" y="732790"/>
                </a:lnTo>
                <a:lnTo>
                  <a:pt x="633097" y="722948"/>
                </a:lnTo>
                <a:lnTo>
                  <a:pt x="632143" y="713740"/>
                </a:lnTo>
                <a:lnTo>
                  <a:pt x="631825" y="704215"/>
                </a:lnTo>
                <a:lnTo>
                  <a:pt x="631825" y="694690"/>
                </a:lnTo>
                <a:lnTo>
                  <a:pt x="631825" y="684848"/>
                </a:lnTo>
                <a:lnTo>
                  <a:pt x="632143" y="675640"/>
                </a:lnTo>
                <a:lnTo>
                  <a:pt x="633097" y="666115"/>
                </a:lnTo>
                <a:lnTo>
                  <a:pt x="633734" y="656908"/>
                </a:lnTo>
                <a:lnTo>
                  <a:pt x="634688" y="647383"/>
                </a:lnTo>
                <a:lnTo>
                  <a:pt x="636278" y="638175"/>
                </a:lnTo>
                <a:lnTo>
                  <a:pt x="637550" y="628968"/>
                </a:lnTo>
                <a:lnTo>
                  <a:pt x="639458" y="620078"/>
                </a:lnTo>
                <a:lnTo>
                  <a:pt x="641367" y="610870"/>
                </a:lnTo>
                <a:lnTo>
                  <a:pt x="643593" y="601980"/>
                </a:lnTo>
                <a:lnTo>
                  <a:pt x="645819" y="593090"/>
                </a:lnTo>
                <a:lnTo>
                  <a:pt x="648682" y="584518"/>
                </a:lnTo>
                <a:lnTo>
                  <a:pt x="651544" y="575628"/>
                </a:lnTo>
                <a:lnTo>
                  <a:pt x="654406" y="567055"/>
                </a:lnTo>
                <a:lnTo>
                  <a:pt x="657587" y="558800"/>
                </a:lnTo>
                <a:lnTo>
                  <a:pt x="661085" y="550228"/>
                </a:lnTo>
                <a:lnTo>
                  <a:pt x="664902" y="541973"/>
                </a:lnTo>
                <a:lnTo>
                  <a:pt x="668718" y="534035"/>
                </a:lnTo>
                <a:lnTo>
                  <a:pt x="672535" y="525780"/>
                </a:lnTo>
                <a:lnTo>
                  <a:pt x="676669" y="517843"/>
                </a:lnTo>
                <a:lnTo>
                  <a:pt x="681122" y="509905"/>
                </a:lnTo>
                <a:lnTo>
                  <a:pt x="685893" y="502603"/>
                </a:lnTo>
                <a:lnTo>
                  <a:pt x="690345" y="494665"/>
                </a:lnTo>
                <a:lnTo>
                  <a:pt x="695434" y="487363"/>
                </a:lnTo>
                <a:lnTo>
                  <a:pt x="700523" y="480060"/>
                </a:lnTo>
                <a:lnTo>
                  <a:pt x="705929" y="472758"/>
                </a:lnTo>
                <a:lnTo>
                  <a:pt x="716743" y="458788"/>
                </a:lnTo>
                <a:lnTo>
                  <a:pt x="728192" y="445135"/>
                </a:lnTo>
                <a:lnTo>
                  <a:pt x="740914" y="432435"/>
                </a:lnTo>
                <a:lnTo>
                  <a:pt x="753636" y="420370"/>
                </a:lnTo>
                <a:lnTo>
                  <a:pt x="767312" y="408623"/>
                </a:lnTo>
                <a:lnTo>
                  <a:pt x="780988" y="397510"/>
                </a:lnTo>
                <a:lnTo>
                  <a:pt x="788303" y="392113"/>
                </a:lnTo>
                <a:lnTo>
                  <a:pt x="795618" y="387033"/>
                </a:lnTo>
                <a:lnTo>
                  <a:pt x="803251" y="382270"/>
                </a:lnTo>
                <a:lnTo>
                  <a:pt x="810566" y="377508"/>
                </a:lnTo>
                <a:lnTo>
                  <a:pt x="818517" y="373063"/>
                </a:lnTo>
                <a:lnTo>
                  <a:pt x="826468" y="368618"/>
                </a:lnTo>
                <a:lnTo>
                  <a:pt x="834101" y="364490"/>
                </a:lnTo>
                <a:lnTo>
                  <a:pt x="842370" y="360363"/>
                </a:lnTo>
                <a:lnTo>
                  <a:pt x="850321" y="356553"/>
                </a:lnTo>
                <a:lnTo>
                  <a:pt x="858908" y="353060"/>
                </a:lnTo>
                <a:lnTo>
                  <a:pt x="867178" y="349885"/>
                </a:lnTo>
                <a:lnTo>
                  <a:pt x="875765" y="346710"/>
                </a:lnTo>
                <a:lnTo>
                  <a:pt x="884034" y="343218"/>
                </a:lnTo>
                <a:lnTo>
                  <a:pt x="892621" y="340360"/>
                </a:lnTo>
                <a:lnTo>
                  <a:pt x="901526" y="338138"/>
                </a:lnTo>
                <a:lnTo>
                  <a:pt x="910750" y="335598"/>
                </a:lnTo>
                <a:lnTo>
                  <a:pt x="919655" y="333375"/>
                </a:lnTo>
                <a:lnTo>
                  <a:pt x="928560" y="331470"/>
                </a:lnTo>
                <a:lnTo>
                  <a:pt x="937783" y="329883"/>
                </a:lnTo>
                <a:lnTo>
                  <a:pt x="946688" y="327978"/>
                </a:lnTo>
                <a:lnTo>
                  <a:pt x="955912" y="327025"/>
                </a:lnTo>
                <a:lnTo>
                  <a:pt x="965135" y="326073"/>
                </a:lnTo>
                <a:lnTo>
                  <a:pt x="974676" y="324803"/>
                </a:lnTo>
                <a:lnTo>
                  <a:pt x="984218" y="324485"/>
                </a:lnTo>
                <a:lnTo>
                  <a:pt x="993759" y="324168"/>
                </a:lnTo>
                <a:lnTo>
                  <a:pt x="1003300" y="323850"/>
                </a:lnTo>
                <a:close/>
                <a:moveTo>
                  <a:pt x="990283" y="189417"/>
                </a:moveTo>
                <a:lnTo>
                  <a:pt x="977265" y="190052"/>
                </a:lnTo>
                <a:lnTo>
                  <a:pt x="964565" y="190687"/>
                </a:lnTo>
                <a:lnTo>
                  <a:pt x="951865" y="191956"/>
                </a:lnTo>
                <a:lnTo>
                  <a:pt x="939165" y="193225"/>
                </a:lnTo>
                <a:lnTo>
                  <a:pt x="926465" y="195129"/>
                </a:lnTo>
                <a:lnTo>
                  <a:pt x="914083" y="197349"/>
                </a:lnTo>
                <a:lnTo>
                  <a:pt x="901383" y="199888"/>
                </a:lnTo>
                <a:lnTo>
                  <a:pt x="889318" y="202109"/>
                </a:lnTo>
                <a:lnTo>
                  <a:pt x="877253" y="205282"/>
                </a:lnTo>
                <a:lnTo>
                  <a:pt x="865188" y="208772"/>
                </a:lnTo>
                <a:lnTo>
                  <a:pt x="853440" y="212262"/>
                </a:lnTo>
                <a:lnTo>
                  <a:pt x="841693" y="216069"/>
                </a:lnTo>
                <a:lnTo>
                  <a:pt x="829945" y="219877"/>
                </a:lnTo>
                <a:lnTo>
                  <a:pt x="818515" y="224319"/>
                </a:lnTo>
                <a:lnTo>
                  <a:pt x="807085" y="228760"/>
                </a:lnTo>
                <a:lnTo>
                  <a:pt x="795655" y="233837"/>
                </a:lnTo>
                <a:lnTo>
                  <a:pt x="784543" y="239231"/>
                </a:lnTo>
                <a:lnTo>
                  <a:pt x="773748" y="244625"/>
                </a:lnTo>
                <a:lnTo>
                  <a:pt x="762953" y="250336"/>
                </a:lnTo>
                <a:lnTo>
                  <a:pt x="752158" y="256364"/>
                </a:lnTo>
                <a:lnTo>
                  <a:pt x="741680" y="262392"/>
                </a:lnTo>
                <a:lnTo>
                  <a:pt x="731203" y="269055"/>
                </a:lnTo>
                <a:lnTo>
                  <a:pt x="721360" y="275401"/>
                </a:lnTo>
                <a:lnTo>
                  <a:pt x="711200" y="282698"/>
                </a:lnTo>
                <a:lnTo>
                  <a:pt x="701358" y="289679"/>
                </a:lnTo>
                <a:lnTo>
                  <a:pt x="691833" y="297293"/>
                </a:lnTo>
                <a:lnTo>
                  <a:pt x="682308" y="304591"/>
                </a:lnTo>
                <a:lnTo>
                  <a:pt x="673100" y="312523"/>
                </a:lnTo>
                <a:lnTo>
                  <a:pt x="663893" y="320772"/>
                </a:lnTo>
                <a:lnTo>
                  <a:pt x="655003" y="329022"/>
                </a:lnTo>
                <a:lnTo>
                  <a:pt x="646430" y="337588"/>
                </a:lnTo>
                <a:lnTo>
                  <a:pt x="637858" y="346155"/>
                </a:lnTo>
                <a:lnTo>
                  <a:pt x="629602" y="355039"/>
                </a:lnTo>
                <a:lnTo>
                  <a:pt x="621665" y="363923"/>
                </a:lnTo>
                <a:lnTo>
                  <a:pt x="613727" y="373124"/>
                </a:lnTo>
                <a:lnTo>
                  <a:pt x="606107" y="382642"/>
                </a:lnTo>
                <a:lnTo>
                  <a:pt x="598805" y="392161"/>
                </a:lnTo>
                <a:lnTo>
                  <a:pt x="591502" y="401997"/>
                </a:lnTo>
                <a:lnTo>
                  <a:pt x="584835" y="411832"/>
                </a:lnTo>
                <a:lnTo>
                  <a:pt x="578167" y="422303"/>
                </a:lnTo>
                <a:lnTo>
                  <a:pt x="571817" y="432456"/>
                </a:lnTo>
                <a:lnTo>
                  <a:pt x="565150" y="442926"/>
                </a:lnTo>
                <a:lnTo>
                  <a:pt x="559435" y="453396"/>
                </a:lnTo>
                <a:lnTo>
                  <a:pt x="553720" y="464501"/>
                </a:lnTo>
                <a:lnTo>
                  <a:pt x="548005" y="475289"/>
                </a:lnTo>
                <a:lnTo>
                  <a:pt x="543242" y="486711"/>
                </a:lnTo>
                <a:lnTo>
                  <a:pt x="538162" y="497499"/>
                </a:lnTo>
                <a:lnTo>
                  <a:pt x="533400" y="508921"/>
                </a:lnTo>
                <a:lnTo>
                  <a:pt x="529272" y="520660"/>
                </a:lnTo>
                <a:lnTo>
                  <a:pt x="525145" y="532082"/>
                </a:lnTo>
                <a:lnTo>
                  <a:pt x="521017" y="543822"/>
                </a:lnTo>
                <a:lnTo>
                  <a:pt x="517525" y="555878"/>
                </a:lnTo>
                <a:lnTo>
                  <a:pt x="514350" y="568252"/>
                </a:lnTo>
                <a:lnTo>
                  <a:pt x="511492" y="580309"/>
                </a:lnTo>
                <a:lnTo>
                  <a:pt x="508635" y="592366"/>
                </a:lnTo>
                <a:lnTo>
                  <a:pt x="506412" y="604740"/>
                </a:lnTo>
                <a:lnTo>
                  <a:pt x="504190" y="617114"/>
                </a:lnTo>
                <a:lnTo>
                  <a:pt x="502602" y="629805"/>
                </a:lnTo>
                <a:lnTo>
                  <a:pt x="501015" y="642496"/>
                </a:lnTo>
                <a:lnTo>
                  <a:pt x="500062" y="654870"/>
                </a:lnTo>
                <a:lnTo>
                  <a:pt x="499110" y="668196"/>
                </a:lnTo>
                <a:lnTo>
                  <a:pt x="498792" y="680888"/>
                </a:lnTo>
                <a:lnTo>
                  <a:pt x="498157" y="693896"/>
                </a:lnTo>
                <a:lnTo>
                  <a:pt x="498792" y="706905"/>
                </a:lnTo>
                <a:lnTo>
                  <a:pt x="499110" y="719596"/>
                </a:lnTo>
                <a:lnTo>
                  <a:pt x="500062" y="732605"/>
                </a:lnTo>
                <a:lnTo>
                  <a:pt x="501015" y="745296"/>
                </a:lnTo>
                <a:lnTo>
                  <a:pt x="502602" y="758304"/>
                </a:lnTo>
                <a:lnTo>
                  <a:pt x="504190" y="770678"/>
                </a:lnTo>
                <a:lnTo>
                  <a:pt x="506412" y="783052"/>
                </a:lnTo>
                <a:lnTo>
                  <a:pt x="508635" y="795426"/>
                </a:lnTo>
                <a:lnTo>
                  <a:pt x="511492" y="807800"/>
                </a:lnTo>
                <a:lnTo>
                  <a:pt x="514350" y="819857"/>
                </a:lnTo>
                <a:lnTo>
                  <a:pt x="517525" y="831914"/>
                </a:lnTo>
                <a:lnTo>
                  <a:pt x="521017" y="843653"/>
                </a:lnTo>
                <a:lnTo>
                  <a:pt x="525145" y="855393"/>
                </a:lnTo>
                <a:lnTo>
                  <a:pt x="529272" y="867132"/>
                </a:lnTo>
                <a:lnTo>
                  <a:pt x="533400" y="878554"/>
                </a:lnTo>
                <a:lnTo>
                  <a:pt x="538162" y="889977"/>
                </a:lnTo>
                <a:lnTo>
                  <a:pt x="543242" y="901399"/>
                </a:lnTo>
                <a:lnTo>
                  <a:pt x="548005" y="912186"/>
                </a:lnTo>
                <a:lnTo>
                  <a:pt x="553720" y="923291"/>
                </a:lnTo>
                <a:lnTo>
                  <a:pt x="559435" y="934079"/>
                </a:lnTo>
                <a:lnTo>
                  <a:pt x="565150" y="944549"/>
                </a:lnTo>
                <a:lnTo>
                  <a:pt x="571817" y="955337"/>
                </a:lnTo>
                <a:lnTo>
                  <a:pt x="578167" y="965807"/>
                </a:lnTo>
                <a:lnTo>
                  <a:pt x="584835" y="975643"/>
                </a:lnTo>
                <a:lnTo>
                  <a:pt x="591502" y="985479"/>
                </a:lnTo>
                <a:lnTo>
                  <a:pt x="598805" y="995632"/>
                </a:lnTo>
                <a:lnTo>
                  <a:pt x="606107" y="1005150"/>
                </a:lnTo>
                <a:lnTo>
                  <a:pt x="613727" y="1014351"/>
                </a:lnTo>
                <a:lnTo>
                  <a:pt x="621665" y="1023552"/>
                </a:lnTo>
                <a:lnTo>
                  <a:pt x="629602" y="1033071"/>
                </a:lnTo>
                <a:lnTo>
                  <a:pt x="637858" y="1041955"/>
                </a:lnTo>
                <a:lnTo>
                  <a:pt x="646430" y="1050521"/>
                </a:lnTo>
                <a:lnTo>
                  <a:pt x="655003" y="1059088"/>
                </a:lnTo>
                <a:lnTo>
                  <a:pt x="663893" y="1067020"/>
                </a:lnTo>
                <a:lnTo>
                  <a:pt x="673100" y="1074952"/>
                </a:lnTo>
                <a:lnTo>
                  <a:pt x="682308" y="1082884"/>
                </a:lnTo>
                <a:lnTo>
                  <a:pt x="691833" y="1090499"/>
                </a:lnTo>
                <a:lnTo>
                  <a:pt x="701358" y="1098114"/>
                </a:lnTo>
                <a:lnTo>
                  <a:pt x="711200" y="1105094"/>
                </a:lnTo>
                <a:lnTo>
                  <a:pt x="721360" y="1112074"/>
                </a:lnTo>
                <a:lnTo>
                  <a:pt x="731203" y="1118737"/>
                </a:lnTo>
                <a:lnTo>
                  <a:pt x="741680" y="1125083"/>
                </a:lnTo>
                <a:lnTo>
                  <a:pt x="752158" y="1131111"/>
                </a:lnTo>
                <a:lnTo>
                  <a:pt x="762953" y="1137139"/>
                </a:lnTo>
                <a:lnTo>
                  <a:pt x="773748" y="1142850"/>
                </a:lnTo>
                <a:lnTo>
                  <a:pt x="784543" y="1148562"/>
                </a:lnTo>
                <a:lnTo>
                  <a:pt x="795655" y="1153638"/>
                </a:lnTo>
                <a:lnTo>
                  <a:pt x="807085" y="1158715"/>
                </a:lnTo>
                <a:lnTo>
                  <a:pt x="818515" y="1163157"/>
                </a:lnTo>
                <a:lnTo>
                  <a:pt x="829945" y="1167599"/>
                </a:lnTo>
                <a:lnTo>
                  <a:pt x="841693" y="1171723"/>
                </a:lnTo>
                <a:lnTo>
                  <a:pt x="853440" y="1175531"/>
                </a:lnTo>
                <a:lnTo>
                  <a:pt x="865188" y="1179338"/>
                </a:lnTo>
                <a:lnTo>
                  <a:pt x="877253" y="1182511"/>
                </a:lnTo>
                <a:lnTo>
                  <a:pt x="889318" y="1185366"/>
                </a:lnTo>
                <a:lnTo>
                  <a:pt x="901383" y="1188222"/>
                </a:lnTo>
                <a:lnTo>
                  <a:pt x="914083" y="1190126"/>
                </a:lnTo>
                <a:lnTo>
                  <a:pt x="926465" y="1192347"/>
                </a:lnTo>
                <a:lnTo>
                  <a:pt x="939165" y="1194250"/>
                </a:lnTo>
                <a:lnTo>
                  <a:pt x="951865" y="1195519"/>
                </a:lnTo>
                <a:lnTo>
                  <a:pt x="964565" y="1196788"/>
                </a:lnTo>
                <a:lnTo>
                  <a:pt x="977265" y="1197740"/>
                </a:lnTo>
                <a:lnTo>
                  <a:pt x="990283" y="1198058"/>
                </a:lnTo>
                <a:lnTo>
                  <a:pt x="1003300" y="1198375"/>
                </a:lnTo>
                <a:lnTo>
                  <a:pt x="1016317" y="1198058"/>
                </a:lnTo>
                <a:lnTo>
                  <a:pt x="1029335" y="1197740"/>
                </a:lnTo>
                <a:lnTo>
                  <a:pt x="1042035" y="1196788"/>
                </a:lnTo>
                <a:lnTo>
                  <a:pt x="1055053" y="1195519"/>
                </a:lnTo>
                <a:lnTo>
                  <a:pt x="1067435" y="1194250"/>
                </a:lnTo>
                <a:lnTo>
                  <a:pt x="1079817" y="1192347"/>
                </a:lnTo>
                <a:lnTo>
                  <a:pt x="1092517" y="1190126"/>
                </a:lnTo>
                <a:lnTo>
                  <a:pt x="1104900" y="1188222"/>
                </a:lnTo>
                <a:lnTo>
                  <a:pt x="1116965" y="1185366"/>
                </a:lnTo>
                <a:lnTo>
                  <a:pt x="1129347" y="1182511"/>
                </a:lnTo>
                <a:lnTo>
                  <a:pt x="1141095" y="1179338"/>
                </a:lnTo>
                <a:lnTo>
                  <a:pt x="1153160" y="1175531"/>
                </a:lnTo>
                <a:lnTo>
                  <a:pt x="1164907" y="1171723"/>
                </a:lnTo>
                <a:lnTo>
                  <a:pt x="1176973" y="1167599"/>
                </a:lnTo>
                <a:lnTo>
                  <a:pt x="1188085" y="1163157"/>
                </a:lnTo>
                <a:lnTo>
                  <a:pt x="1199515" y="1158715"/>
                </a:lnTo>
                <a:lnTo>
                  <a:pt x="1210945" y="1153638"/>
                </a:lnTo>
                <a:lnTo>
                  <a:pt x="1222057" y="1148562"/>
                </a:lnTo>
                <a:lnTo>
                  <a:pt x="1232853" y="1142850"/>
                </a:lnTo>
                <a:lnTo>
                  <a:pt x="1243647" y="1137139"/>
                </a:lnTo>
                <a:lnTo>
                  <a:pt x="1254443" y="1131111"/>
                </a:lnTo>
                <a:lnTo>
                  <a:pt x="1264920" y="1125083"/>
                </a:lnTo>
                <a:lnTo>
                  <a:pt x="1275080" y="1118737"/>
                </a:lnTo>
                <a:lnTo>
                  <a:pt x="1285557" y="1112074"/>
                </a:lnTo>
                <a:lnTo>
                  <a:pt x="1295400" y="1105094"/>
                </a:lnTo>
                <a:lnTo>
                  <a:pt x="1304925" y="1098114"/>
                </a:lnTo>
                <a:lnTo>
                  <a:pt x="1314767" y="1090499"/>
                </a:lnTo>
                <a:lnTo>
                  <a:pt x="1324293" y="1082884"/>
                </a:lnTo>
                <a:lnTo>
                  <a:pt x="1333500" y="1074952"/>
                </a:lnTo>
                <a:lnTo>
                  <a:pt x="1342390" y="1067020"/>
                </a:lnTo>
                <a:lnTo>
                  <a:pt x="1351280" y="1059088"/>
                </a:lnTo>
                <a:lnTo>
                  <a:pt x="1359853" y="1050521"/>
                </a:lnTo>
                <a:lnTo>
                  <a:pt x="1368425" y="1041955"/>
                </a:lnTo>
                <a:lnTo>
                  <a:pt x="1376680" y="1033071"/>
                </a:lnTo>
                <a:lnTo>
                  <a:pt x="1384935" y="1023552"/>
                </a:lnTo>
                <a:lnTo>
                  <a:pt x="1392555" y="1014351"/>
                </a:lnTo>
                <a:lnTo>
                  <a:pt x="1400175" y="1005150"/>
                </a:lnTo>
                <a:lnTo>
                  <a:pt x="1407477" y="995632"/>
                </a:lnTo>
                <a:lnTo>
                  <a:pt x="1414780" y="985479"/>
                </a:lnTo>
                <a:lnTo>
                  <a:pt x="1421765" y="975643"/>
                </a:lnTo>
                <a:lnTo>
                  <a:pt x="1428433" y="965807"/>
                </a:lnTo>
                <a:lnTo>
                  <a:pt x="1435100" y="955337"/>
                </a:lnTo>
                <a:lnTo>
                  <a:pt x="1441133" y="944549"/>
                </a:lnTo>
                <a:lnTo>
                  <a:pt x="1447165" y="934079"/>
                </a:lnTo>
                <a:lnTo>
                  <a:pt x="1452880" y="923291"/>
                </a:lnTo>
                <a:lnTo>
                  <a:pt x="1458277" y="912186"/>
                </a:lnTo>
                <a:lnTo>
                  <a:pt x="1463675" y="901399"/>
                </a:lnTo>
                <a:lnTo>
                  <a:pt x="1468437" y="889977"/>
                </a:lnTo>
                <a:lnTo>
                  <a:pt x="1473200" y="878554"/>
                </a:lnTo>
                <a:lnTo>
                  <a:pt x="1477327" y="867132"/>
                </a:lnTo>
                <a:lnTo>
                  <a:pt x="1481455" y="855393"/>
                </a:lnTo>
                <a:lnTo>
                  <a:pt x="1485265" y="843653"/>
                </a:lnTo>
                <a:lnTo>
                  <a:pt x="1488757" y="831914"/>
                </a:lnTo>
                <a:lnTo>
                  <a:pt x="1491933" y="819857"/>
                </a:lnTo>
                <a:lnTo>
                  <a:pt x="1495107" y="807800"/>
                </a:lnTo>
                <a:lnTo>
                  <a:pt x="1497647" y="795426"/>
                </a:lnTo>
                <a:lnTo>
                  <a:pt x="1500187" y="783052"/>
                </a:lnTo>
                <a:lnTo>
                  <a:pt x="1502410" y="770678"/>
                </a:lnTo>
                <a:lnTo>
                  <a:pt x="1503997" y="758304"/>
                </a:lnTo>
                <a:lnTo>
                  <a:pt x="1505585" y="745296"/>
                </a:lnTo>
                <a:lnTo>
                  <a:pt x="1506537" y="732605"/>
                </a:lnTo>
                <a:lnTo>
                  <a:pt x="1507490" y="719596"/>
                </a:lnTo>
                <a:lnTo>
                  <a:pt x="1508125" y="706905"/>
                </a:lnTo>
                <a:lnTo>
                  <a:pt x="1508125" y="693896"/>
                </a:lnTo>
                <a:lnTo>
                  <a:pt x="1508125" y="680888"/>
                </a:lnTo>
                <a:lnTo>
                  <a:pt x="1507490" y="668196"/>
                </a:lnTo>
                <a:lnTo>
                  <a:pt x="1506537" y="654870"/>
                </a:lnTo>
                <a:lnTo>
                  <a:pt x="1505585" y="642496"/>
                </a:lnTo>
                <a:lnTo>
                  <a:pt x="1503997" y="629805"/>
                </a:lnTo>
                <a:lnTo>
                  <a:pt x="1502410" y="617114"/>
                </a:lnTo>
                <a:lnTo>
                  <a:pt x="1500187" y="604740"/>
                </a:lnTo>
                <a:lnTo>
                  <a:pt x="1497647" y="592366"/>
                </a:lnTo>
                <a:lnTo>
                  <a:pt x="1495107" y="580309"/>
                </a:lnTo>
                <a:lnTo>
                  <a:pt x="1491933" y="568252"/>
                </a:lnTo>
                <a:lnTo>
                  <a:pt x="1488757" y="555878"/>
                </a:lnTo>
                <a:lnTo>
                  <a:pt x="1485265" y="543822"/>
                </a:lnTo>
                <a:lnTo>
                  <a:pt x="1481455" y="532082"/>
                </a:lnTo>
                <a:lnTo>
                  <a:pt x="1477327" y="520660"/>
                </a:lnTo>
                <a:lnTo>
                  <a:pt x="1473200" y="508921"/>
                </a:lnTo>
                <a:lnTo>
                  <a:pt x="1468437" y="497499"/>
                </a:lnTo>
                <a:lnTo>
                  <a:pt x="1463675" y="486711"/>
                </a:lnTo>
                <a:lnTo>
                  <a:pt x="1458277" y="475289"/>
                </a:lnTo>
                <a:lnTo>
                  <a:pt x="1452880" y="464501"/>
                </a:lnTo>
                <a:lnTo>
                  <a:pt x="1447165" y="453396"/>
                </a:lnTo>
                <a:lnTo>
                  <a:pt x="1441133" y="442926"/>
                </a:lnTo>
                <a:lnTo>
                  <a:pt x="1435100" y="432456"/>
                </a:lnTo>
                <a:lnTo>
                  <a:pt x="1428433" y="422303"/>
                </a:lnTo>
                <a:lnTo>
                  <a:pt x="1421765" y="411832"/>
                </a:lnTo>
                <a:lnTo>
                  <a:pt x="1414780" y="401997"/>
                </a:lnTo>
                <a:lnTo>
                  <a:pt x="1407477" y="392161"/>
                </a:lnTo>
                <a:lnTo>
                  <a:pt x="1400175" y="382642"/>
                </a:lnTo>
                <a:lnTo>
                  <a:pt x="1392555" y="373124"/>
                </a:lnTo>
                <a:lnTo>
                  <a:pt x="1384935" y="363923"/>
                </a:lnTo>
                <a:lnTo>
                  <a:pt x="1376680" y="355039"/>
                </a:lnTo>
                <a:lnTo>
                  <a:pt x="1368425" y="346155"/>
                </a:lnTo>
                <a:lnTo>
                  <a:pt x="1359853" y="337588"/>
                </a:lnTo>
                <a:lnTo>
                  <a:pt x="1351280" y="329022"/>
                </a:lnTo>
                <a:lnTo>
                  <a:pt x="1342390" y="320772"/>
                </a:lnTo>
                <a:lnTo>
                  <a:pt x="1333500" y="312523"/>
                </a:lnTo>
                <a:lnTo>
                  <a:pt x="1324293" y="304591"/>
                </a:lnTo>
                <a:lnTo>
                  <a:pt x="1314767" y="297293"/>
                </a:lnTo>
                <a:lnTo>
                  <a:pt x="1304925" y="289679"/>
                </a:lnTo>
                <a:lnTo>
                  <a:pt x="1295400" y="282698"/>
                </a:lnTo>
                <a:lnTo>
                  <a:pt x="1285557" y="275401"/>
                </a:lnTo>
                <a:lnTo>
                  <a:pt x="1275080" y="269055"/>
                </a:lnTo>
                <a:lnTo>
                  <a:pt x="1264920" y="262392"/>
                </a:lnTo>
                <a:lnTo>
                  <a:pt x="1254443" y="256364"/>
                </a:lnTo>
                <a:lnTo>
                  <a:pt x="1243647" y="250336"/>
                </a:lnTo>
                <a:lnTo>
                  <a:pt x="1232853" y="244625"/>
                </a:lnTo>
                <a:lnTo>
                  <a:pt x="1222057" y="239231"/>
                </a:lnTo>
                <a:lnTo>
                  <a:pt x="1210945" y="233837"/>
                </a:lnTo>
                <a:lnTo>
                  <a:pt x="1199515" y="228760"/>
                </a:lnTo>
                <a:lnTo>
                  <a:pt x="1188085" y="224319"/>
                </a:lnTo>
                <a:lnTo>
                  <a:pt x="1176973" y="219877"/>
                </a:lnTo>
                <a:lnTo>
                  <a:pt x="1164907" y="216069"/>
                </a:lnTo>
                <a:lnTo>
                  <a:pt x="1153160" y="212262"/>
                </a:lnTo>
                <a:lnTo>
                  <a:pt x="1141095" y="208772"/>
                </a:lnTo>
                <a:lnTo>
                  <a:pt x="1129347" y="205282"/>
                </a:lnTo>
                <a:lnTo>
                  <a:pt x="1116965" y="202109"/>
                </a:lnTo>
                <a:lnTo>
                  <a:pt x="1104900" y="199888"/>
                </a:lnTo>
                <a:lnTo>
                  <a:pt x="1092517" y="197349"/>
                </a:lnTo>
                <a:lnTo>
                  <a:pt x="1079817" y="195129"/>
                </a:lnTo>
                <a:lnTo>
                  <a:pt x="1067435" y="193225"/>
                </a:lnTo>
                <a:lnTo>
                  <a:pt x="1055053" y="191956"/>
                </a:lnTo>
                <a:lnTo>
                  <a:pt x="1042035" y="190687"/>
                </a:lnTo>
                <a:lnTo>
                  <a:pt x="1029335" y="190052"/>
                </a:lnTo>
                <a:lnTo>
                  <a:pt x="1016317" y="189417"/>
                </a:lnTo>
                <a:lnTo>
                  <a:pt x="1003300" y="189417"/>
                </a:lnTo>
                <a:lnTo>
                  <a:pt x="990283" y="189417"/>
                </a:lnTo>
                <a:close/>
                <a:moveTo>
                  <a:pt x="1003300" y="0"/>
                </a:moveTo>
                <a:lnTo>
                  <a:pt x="1024573" y="317"/>
                </a:lnTo>
                <a:lnTo>
                  <a:pt x="1046163" y="1269"/>
                </a:lnTo>
                <a:lnTo>
                  <a:pt x="1067117" y="2221"/>
                </a:lnTo>
                <a:lnTo>
                  <a:pt x="1088390" y="3490"/>
                </a:lnTo>
                <a:lnTo>
                  <a:pt x="1109345" y="5711"/>
                </a:lnTo>
                <a:lnTo>
                  <a:pt x="1130935" y="8249"/>
                </a:lnTo>
                <a:lnTo>
                  <a:pt x="1151890" y="11105"/>
                </a:lnTo>
                <a:lnTo>
                  <a:pt x="1172845" y="14278"/>
                </a:lnTo>
                <a:lnTo>
                  <a:pt x="1193483" y="17768"/>
                </a:lnTo>
                <a:lnTo>
                  <a:pt x="1214120" y="21892"/>
                </a:lnTo>
                <a:lnTo>
                  <a:pt x="1234757" y="26334"/>
                </a:lnTo>
                <a:lnTo>
                  <a:pt x="1255395" y="31411"/>
                </a:lnTo>
                <a:lnTo>
                  <a:pt x="1276033" y="36487"/>
                </a:lnTo>
                <a:lnTo>
                  <a:pt x="1296353" y="42199"/>
                </a:lnTo>
                <a:lnTo>
                  <a:pt x="1316355" y="48227"/>
                </a:lnTo>
                <a:lnTo>
                  <a:pt x="1336675" y="54573"/>
                </a:lnTo>
                <a:lnTo>
                  <a:pt x="1356677" y="61553"/>
                </a:lnTo>
                <a:lnTo>
                  <a:pt x="1376363" y="68850"/>
                </a:lnTo>
                <a:lnTo>
                  <a:pt x="1395730" y="76148"/>
                </a:lnTo>
                <a:lnTo>
                  <a:pt x="1415415" y="84080"/>
                </a:lnTo>
                <a:lnTo>
                  <a:pt x="1434783" y="92329"/>
                </a:lnTo>
                <a:lnTo>
                  <a:pt x="1453833" y="101213"/>
                </a:lnTo>
                <a:lnTo>
                  <a:pt x="1472883" y="110097"/>
                </a:lnTo>
                <a:lnTo>
                  <a:pt x="1491297" y="119298"/>
                </a:lnTo>
                <a:lnTo>
                  <a:pt x="1509713" y="128817"/>
                </a:lnTo>
                <a:lnTo>
                  <a:pt x="1528445" y="138970"/>
                </a:lnTo>
                <a:lnTo>
                  <a:pt x="1546543" y="149440"/>
                </a:lnTo>
                <a:lnTo>
                  <a:pt x="1564323" y="160228"/>
                </a:lnTo>
                <a:lnTo>
                  <a:pt x="1582103" y="171015"/>
                </a:lnTo>
                <a:lnTo>
                  <a:pt x="1599565" y="182437"/>
                </a:lnTo>
                <a:lnTo>
                  <a:pt x="1616710" y="194177"/>
                </a:lnTo>
                <a:lnTo>
                  <a:pt x="1633855" y="205916"/>
                </a:lnTo>
                <a:lnTo>
                  <a:pt x="1650683" y="218290"/>
                </a:lnTo>
                <a:lnTo>
                  <a:pt x="1666875" y="230664"/>
                </a:lnTo>
                <a:lnTo>
                  <a:pt x="1683067" y="243355"/>
                </a:lnTo>
                <a:lnTo>
                  <a:pt x="1698943" y="256681"/>
                </a:lnTo>
                <a:lnTo>
                  <a:pt x="1714500" y="270324"/>
                </a:lnTo>
                <a:lnTo>
                  <a:pt x="1730057" y="283650"/>
                </a:lnTo>
                <a:lnTo>
                  <a:pt x="1745297" y="297611"/>
                </a:lnTo>
                <a:lnTo>
                  <a:pt x="1759903" y="311888"/>
                </a:lnTo>
                <a:lnTo>
                  <a:pt x="1774507" y="326483"/>
                </a:lnTo>
                <a:lnTo>
                  <a:pt x="1788477" y="341396"/>
                </a:lnTo>
                <a:lnTo>
                  <a:pt x="1802130" y="356308"/>
                </a:lnTo>
                <a:lnTo>
                  <a:pt x="1815783" y="371537"/>
                </a:lnTo>
                <a:lnTo>
                  <a:pt x="1829117" y="387402"/>
                </a:lnTo>
                <a:lnTo>
                  <a:pt x="1841817" y="402948"/>
                </a:lnTo>
                <a:lnTo>
                  <a:pt x="1854200" y="419130"/>
                </a:lnTo>
                <a:lnTo>
                  <a:pt x="1866265" y="435311"/>
                </a:lnTo>
                <a:lnTo>
                  <a:pt x="1878013" y="451810"/>
                </a:lnTo>
                <a:lnTo>
                  <a:pt x="1889443" y="468309"/>
                </a:lnTo>
                <a:lnTo>
                  <a:pt x="1900555" y="485442"/>
                </a:lnTo>
                <a:lnTo>
                  <a:pt x="1911350" y="502575"/>
                </a:lnTo>
                <a:lnTo>
                  <a:pt x="1921510" y="520026"/>
                </a:lnTo>
                <a:lnTo>
                  <a:pt x="1931670" y="537793"/>
                </a:lnTo>
                <a:lnTo>
                  <a:pt x="1940877" y="555561"/>
                </a:lnTo>
                <a:lnTo>
                  <a:pt x="1950085" y="573329"/>
                </a:lnTo>
                <a:lnTo>
                  <a:pt x="1958657" y="592049"/>
                </a:lnTo>
                <a:lnTo>
                  <a:pt x="1966913" y="610134"/>
                </a:lnTo>
                <a:lnTo>
                  <a:pt x="1974533" y="628536"/>
                </a:lnTo>
                <a:lnTo>
                  <a:pt x="1981835" y="647573"/>
                </a:lnTo>
                <a:lnTo>
                  <a:pt x="1988820" y="666610"/>
                </a:lnTo>
                <a:lnTo>
                  <a:pt x="1995170" y="685647"/>
                </a:lnTo>
                <a:lnTo>
                  <a:pt x="2000885" y="704684"/>
                </a:lnTo>
                <a:lnTo>
                  <a:pt x="2006600" y="724355"/>
                </a:lnTo>
                <a:lnTo>
                  <a:pt x="2000885" y="742123"/>
                </a:lnTo>
                <a:lnTo>
                  <a:pt x="1995170" y="759891"/>
                </a:lnTo>
                <a:lnTo>
                  <a:pt x="1988820" y="777341"/>
                </a:lnTo>
                <a:lnTo>
                  <a:pt x="1981835" y="794792"/>
                </a:lnTo>
                <a:lnTo>
                  <a:pt x="1974533" y="811925"/>
                </a:lnTo>
                <a:lnTo>
                  <a:pt x="1966913" y="829058"/>
                </a:lnTo>
                <a:lnTo>
                  <a:pt x="1958657" y="845874"/>
                </a:lnTo>
                <a:lnTo>
                  <a:pt x="1950085" y="862373"/>
                </a:lnTo>
                <a:lnTo>
                  <a:pt x="1940877" y="879189"/>
                </a:lnTo>
                <a:lnTo>
                  <a:pt x="1931670" y="895053"/>
                </a:lnTo>
                <a:lnTo>
                  <a:pt x="1921510" y="911552"/>
                </a:lnTo>
                <a:lnTo>
                  <a:pt x="1911350" y="927099"/>
                </a:lnTo>
                <a:lnTo>
                  <a:pt x="1900555" y="943280"/>
                </a:lnTo>
                <a:lnTo>
                  <a:pt x="1889443" y="958510"/>
                </a:lnTo>
                <a:lnTo>
                  <a:pt x="1878013" y="973739"/>
                </a:lnTo>
                <a:lnTo>
                  <a:pt x="1866265" y="989286"/>
                </a:lnTo>
                <a:lnTo>
                  <a:pt x="1854200" y="1004198"/>
                </a:lnTo>
                <a:lnTo>
                  <a:pt x="1841817" y="1018793"/>
                </a:lnTo>
                <a:lnTo>
                  <a:pt x="1829117" y="1033388"/>
                </a:lnTo>
                <a:lnTo>
                  <a:pt x="1815783" y="1047666"/>
                </a:lnTo>
                <a:lnTo>
                  <a:pt x="1802130" y="1061309"/>
                </a:lnTo>
                <a:lnTo>
                  <a:pt x="1788477" y="1075269"/>
                </a:lnTo>
                <a:lnTo>
                  <a:pt x="1774507" y="1088913"/>
                </a:lnTo>
                <a:lnTo>
                  <a:pt x="1759903" y="1101921"/>
                </a:lnTo>
                <a:lnTo>
                  <a:pt x="1745297" y="1115247"/>
                </a:lnTo>
                <a:lnTo>
                  <a:pt x="1730057" y="1127938"/>
                </a:lnTo>
                <a:lnTo>
                  <a:pt x="1714500" y="1140312"/>
                </a:lnTo>
                <a:lnTo>
                  <a:pt x="1698943" y="1152686"/>
                </a:lnTo>
                <a:lnTo>
                  <a:pt x="1683067" y="1164743"/>
                </a:lnTo>
                <a:lnTo>
                  <a:pt x="1666875" y="1176482"/>
                </a:lnTo>
                <a:lnTo>
                  <a:pt x="1650683" y="1187905"/>
                </a:lnTo>
                <a:lnTo>
                  <a:pt x="1633855" y="1199009"/>
                </a:lnTo>
                <a:lnTo>
                  <a:pt x="1616710" y="1210114"/>
                </a:lnTo>
                <a:lnTo>
                  <a:pt x="1599565" y="1220902"/>
                </a:lnTo>
                <a:lnTo>
                  <a:pt x="1582103" y="1231055"/>
                </a:lnTo>
                <a:lnTo>
                  <a:pt x="1564323" y="1241208"/>
                </a:lnTo>
                <a:lnTo>
                  <a:pt x="1546543" y="1250726"/>
                </a:lnTo>
                <a:lnTo>
                  <a:pt x="1528445" y="1260245"/>
                </a:lnTo>
                <a:lnTo>
                  <a:pt x="1509713" y="1269763"/>
                </a:lnTo>
                <a:lnTo>
                  <a:pt x="1491297" y="1278647"/>
                </a:lnTo>
                <a:lnTo>
                  <a:pt x="1472883" y="1287214"/>
                </a:lnTo>
                <a:lnTo>
                  <a:pt x="1453833" y="1295146"/>
                </a:lnTo>
                <a:lnTo>
                  <a:pt x="1434783" y="1303078"/>
                </a:lnTo>
                <a:lnTo>
                  <a:pt x="1415415" y="1310693"/>
                </a:lnTo>
                <a:lnTo>
                  <a:pt x="1395730" y="1317990"/>
                </a:lnTo>
                <a:lnTo>
                  <a:pt x="1376363" y="1324653"/>
                </a:lnTo>
                <a:lnTo>
                  <a:pt x="1356677" y="1331316"/>
                </a:lnTo>
                <a:lnTo>
                  <a:pt x="1336675" y="1337662"/>
                </a:lnTo>
                <a:lnTo>
                  <a:pt x="1316355" y="1343373"/>
                </a:lnTo>
                <a:lnTo>
                  <a:pt x="1296353" y="1349084"/>
                </a:lnTo>
                <a:lnTo>
                  <a:pt x="1276033" y="1354478"/>
                </a:lnTo>
                <a:lnTo>
                  <a:pt x="1255395" y="1358920"/>
                </a:lnTo>
                <a:lnTo>
                  <a:pt x="1234757" y="1363679"/>
                </a:lnTo>
                <a:lnTo>
                  <a:pt x="1214120" y="1367486"/>
                </a:lnTo>
                <a:lnTo>
                  <a:pt x="1193483" y="1371294"/>
                </a:lnTo>
                <a:lnTo>
                  <a:pt x="1172845" y="1374784"/>
                </a:lnTo>
                <a:lnTo>
                  <a:pt x="1151890" y="1377639"/>
                </a:lnTo>
                <a:lnTo>
                  <a:pt x="1130935" y="1380178"/>
                </a:lnTo>
                <a:lnTo>
                  <a:pt x="1109345" y="1382399"/>
                </a:lnTo>
                <a:lnTo>
                  <a:pt x="1088390" y="1384302"/>
                </a:lnTo>
                <a:lnTo>
                  <a:pt x="1067117" y="1385571"/>
                </a:lnTo>
                <a:lnTo>
                  <a:pt x="1046163" y="1386840"/>
                </a:lnTo>
                <a:lnTo>
                  <a:pt x="1024573" y="1387475"/>
                </a:lnTo>
                <a:lnTo>
                  <a:pt x="1003300" y="1387475"/>
                </a:lnTo>
                <a:lnTo>
                  <a:pt x="981393" y="1387475"/>
                </a:lnTo>
                <a:lnTo>
                  <a:pt x="959485" y="1386840"/>
                </a:lnTo>
                <a:lnTo>
                  <a:pt x="937895" y="1385571"/>
                </a:lnTo>
                <a:lnTo>
                  <a:pt x="916305" y="1384302"/>
                </a:lnTo>
                <a:lnTo>
                  <a:pt x="895033" y="1382399"/>
                </a:lnTo>
                <a:lnTo>
                  <a:pt x="873760" y="1380178"/>
                </a:lnTo>
                <a:lnTo>
                  <a:pt x="852805" y="1377639"/>
                </a:lnTo>
                <a:lnTo>
                  <a:pt x="831533" y="1374784"/>
                </a:lnTo>
                <a:lnTo>
                  <a:pt x="810578" y="1371294"/>
                </a:lnTo>
                <a:lnTo>
                  <a:pt x="789940" y="1367486"/>
                </a:lnTo>
                <a:lnTo>
                  <a:pt x="769303" y="1363679"/>
                </a:lnTo>
                <a:lnTo>
                  <a:pt x="748983" y="1358920"/>
                </a:lnTo>
                <a:lnTo>
                  <a:pt x="728980" y="1354478"/>
                </a:lnTo>
                <a:lnTo>
                  <a:pt x="708660" y="1349084"/>
                </a:lnTo>
                <a:lnTo>
                  <a:pt x="689293" y="1343373"/>
                </a:lnTo>
                <a:lnTo>
                  <a:pt x="669290" y="1337662"/>
                </a:lnTo>
                <a:lnTo>
                  <a:pt x="649605" y="1331316"/>
                </a:lnTo>
                <a:lnTo>
                  <a:pt x="630555" y="1324653"/>
                </a:lnTo>
                <a:lnTo>
                  <a:pt x="611187" y="1317990"/>
                </a:lnTo>
                <a:lnTo>
                  <a:pt x="592455" y="1310693"/>
                </a:lnTo>
                <a:lnTo>
                  <a:pt x="573722" y="1303078"/>
                </a:lnTo>
                <a:lnTo>
                  <a:pt x="554990" y="1295146"/>
                </a:lnTo>
                <a:lnTo>
                  <a:pt x="536892" y="1287214"/>
                </a:lnTo>
                <a:lnTo>
                  <a:pt x="518477" y="1278647"/>
                </a:lnTo>
                <a:lnTo>
                  <a:pt x="500380" y="1269763"/>
                </a:lnTo>
                <a:lnTo>
                  <a:pt x="482917" y="1260245"/>
                </a:lnTo>
                <a:lnTo>
                  <a:pt x="465137" y="1250726"/>
                </a:lnTo>
                <a:lnTo>
                  <a:pt x="447992" y="1241208"/>
                </a:lnTo>
                <a:lnTo>
                  <a:pt x="430847" y="1231055"/>
                </a:lnTo>
                <a:lnTo>
                  <a:pt x="414020" y="1220902"/>
                </a:lnTo>
                <a:lnTo>
                  <a:pt x="397510" y="1210114"/>
                </a:lnTo>
                <a:lnTo>
                  <a:pt x="381000" y="1199009"/>
                </a:lnTo>
                <a:lnTo>
                  <a:pt x="364807" y="1187905"/>
                </a:lnTo>
                <a:lnTo>
                  <a:pt x="348615" y="1176482"/>
                </a:lnTo>
                <a:lnTo>
                  <a:pt x="333057" y="1164743"/>
                </a:lnTo>
                <a:lnTo>
                  <a:pt x="317817" y="1152686"/>
                </a:lnTo>
                <a:lnTo>
                  <a:pt x="302260" y="1140312"/>
                </a:lnTo>
                <a:lnTo>
                  <a:pt x="287337" y="1127938"/>
                </a:lnTo>
                <a:lnTo>
                  <a:pt x="272732" y="1115247"/>
                </a:lnTo>
                <a:lnTo>
                  <a:pt x="258445" y="1101921"/>
                </a:lnTo>
                <a:lnTo>
                  <a:pt x="244475" y="1088913"/>
                </a:lnTo>
                <a:lnTo>
                  <a:pt x="230505" y="1075269"/>
                </a:lnTo>
                <a:lnTo>
                  <a:pt x="216852" y="1061309"/>
                </a:lnTo>
                <a:lnTo>
                  <a:pt x="203517" y="1047666"/>
                </a:lnTo>
                <a:lnTo>
                  <a:pt x="190182" y="1033388"/>
                </a:lnTo>
                <a:lnTo>
                  <a:pt x="177800" y="1018793"/>
                </a:lnTo>
                <a:lnTo>
                  <a:pt x="164782" y="1004198"/>
                </a:lnTo>
                <a:lnTo>
                  <a:pt x="152717" y="989286"/>
                </a:lnTo>
                <a:lnTo>
                  <a:pt x="140970" y="973739"/>
                </a:lnTo>
                <a:lnTo>
                  <a:pt x="129222" y="958510"/>
                </a:lnTo>
                <a:lnTo>
                  <a:pt x="117792" y="943280"/>
                </a:lnTo>
                <a:lnTo>
                  <a:pt x="106997" y="927099"/>
                </a:lnTo>
                <a:lnTo>
                  <a:pt x="96202" y="911552"/>
                </a:lnTo>
                <a:lnTo>
                  <a:pt x="85725" y="895053"/>
                </a:lnTo>
                <a:lnTo>
                  <a:pt x="75882" y="879189"/>
                </a:lnTo>
                <a:lnTo>
                  <a:pt x="66040" y="862373"/>
                </a:lnTo>
                <a:lnTo>
                  <a:pt x="56515" y="845874"/>
                </a:lnTo>
                <a:lnTo>
                  <a:pt x="47307" y="829058"/>
                </a:lnTo>
                <a:lnTo>
                  <a:pt x="38735" y="811925"/>
                </a:lnTo>
                <a:lnTo>
                  <a:pt x="30162" y="794792"/>
                </a:lnTo>
                <a:lnTo>
                  <a:pt x="22225" y="777341"/>
                </a:lnTo>
                <a:lnTo>
                  <a:pt x="14287" y="759891"/>
                </a:lnTo>
                <a:lnTo>
                  <a:pt x="6667" y="742123"/>
                </a:lnTo>
                <a:lnTo>
                  <a:pt x="0" y="724355"/>
                </a:lnTo>
                <a:lnTo>
                  <a:pt x="6667" y="704684"/>
                </a:lnTo>
                <a:lnTo>
                  <a:pt x="14287" y="685647"/>
                </a:lnTo>
                <a:lnTo>
                  <a:pt x="22225" y="666610"/>
                </a:lnTo>
                <a:lnTo>
                  <a:pt x="30162" y="647573"/>
                </a:lnTo>
                <a:lnTo>
                  <a:pt x="38735" y="628536"/>
                </a:lnTo>
                <a:lnTo>
                  <a:pt x="47307" y="610134"/>
                </a:lnTo>
                <a:lnTo>
                  <a:pt x="56515" y="592049"/>
                </a:lnTo>
                <a:lnTo>
                  <a:pt x="66040" y="573329"/>
                </a:lnTo>
                <a:lnTo>
                  <a:pt x="75882" y="555561"/>
                </a:lnTo>
                <a:lnTo>
                  <a:pt x="85725" y="537793"/>
                </a:lnTo>
                <a:lnTo>
                  <a:pt x="96202" y="520026"/>
                </a:lnTo>
                <a:lnTo>
                  <a:pt x="106997" y="502575"/>
                </a:lnTo>
                <a:lnTo>
                  <a:pt x="117792" y="485442"/>
                </a:lnTo>
                <a:lnTo>
                  <a:pt x="129222" y="468309"/>
                </a:lnTo>
                <a:lnTo>
                  <a:pt x="140970" y="451810"/>
                </a:lnTo>
                <a:lnTo>
                  <a:pt x="152717" y="435311"/>
                </a:lnTo>
                <a:lnTo>
                  <a:pt x="164782" y="419130"/>
                </a:lnTo>
                <a:lnTo>
                  <a:pt x="177800" y="402948"/>
                </a:lnTo>
                <a:lnTo>
                  <a:pt x="190182" y="387402"/>
                </a:lnTo>
                <a:lnTo>
                  <a:pt x="203517" y="371537"/>
                </a:lnTo>
                <a:lnTo>
                  <a:pt x="216852" y="356308"/>
                </a:lnTo>
                <a:lnTo>
                  <a:pt x="230505" y="341396"/>
                </a:lnTo>
                <a:lnTo>
                  <a:pt x="244475" y="326483"/>
                </a:lnTo>
                <a:lnTo>
                  <a:pt x="258445" y="311888"/>
                </a:lnTo>
                <a:lnTo>
                  <a:pt x="272732" y="297611"/>
                </a:lnTo>
                <a:lnTo>
                  <a:pt x="287337" y="283650"/>
                </a:lnTo>
                <a:lnTo>
                  <a:pt x="302260" y="270324"/>
                </a:lnTo>
                <a:lnTo>
                  <a:pt x="317817" y="256681"/>
                </a:lnTo>
                <a:lnTo>
                  <a:pt x="333057" y="243355"/>
                </a:lnTo>
                <a:lnTo>
                  <a:pt x="348615" y="230664"/>
                </a:lnTo>
                <a:lnTo>
                  <a:pt x="364807" y="218290"/>
                </a:lnTo>
                <a:lnTo>
                  <a:pt x="381000" y="205916"/>
                </a:lnTo>
                <a:lnTo>
                  <a:pt x="397510" y="194177"/>
                </a:lnTo>
                <a:lnTo>
                  <a:pt x="414020" y="182437"/>
                </a:lnTo>
                <a:lnTo>
                  <a:pt x="430847" y="171015"/>
                </a:lnTo>
                <a:lnTo>
                  <a:pt x="447992" y="160228"/>
                </a:lnTo>
                <a:lnTo>
                  <a:pt x="465137" y="149440"/>
                </a:lnTo>
                <a:lnTo>
                  <a:pt x="482917" y="138970"/>
                </a:lnTo>
                <a:lnTo>
                  <a:pt x="500380" y="128817"/>
                </a:lnTo>
                <a:lnTo>
                  <a:pt x="518477" y="119298"/>
                </a:lnTo>
                <a:lnTo>
                  <a:pt x="536892" y="110097"/>
                </a:lnTo>
                <a:lnTo>
                  <a:pt x="554990" y="101213"/>
                </a:lnTo>
                <a:lnTo>
                  <a:pt x="573722" y="92329"/>
                </a:lnTo>
                <a:lnTo>
                  <a:pt x="592455" y="84080"/>
                </a:lnTo>
                <a:lnTo>
                  <a:pt x="611187" y="76148"/>
                </a:lnTo>
                <a:lnTo>
                  <a:pt x="630555" y="68850"/>
                </a:lnTo>
                <a:lnTo>
                  <a:pt x="649605" y="61553"/>
                </a:lnTo>
                <a:lnTo>
                  <a:pt x="669290" y="54573"/>
                </a:lnTo>
                <a:lnTo>
                  <a:pt x="689293" y="48227"/>
                </a:lnTo>
                <a:lnTo>
                  <a:pt x="708660" y="42199"/>
                </a:lnTo>
                <a:lnTo>
                  <a:pt x="728980" y="36487"/>
                </a:lnTo>
                <a:lnTo>
                  <a:pt x="748983" y="31411"/>
                </a:lnTo>
                <a:lnTo>
                  <a:pt x="769303" y="26334"/>
                </a:lnTo>
                <a:lnTo>
                  <a:pt x="789940" y="21892"/>
                </a:lnTo>
                <a:lnTo>
                  <a:pt x="810578" y="17768"/>
                </a:lnTo>
                <a:lnTo>
                  <a:pt x="831533" y="14278"/>
                </a:lnTo>
                <a:lnTo>
                  <a:pt x="852805" y="11105"/>
                </a:lnTo>
                <a:lnTo>
                  <a:pt x="873760" y="8249"/>
                </a:lnTo>
                <a:lnTo>
                  <a:pt x="895033" y="5711"/>
                </a:lnTo>
                <a:lnTo>
                  <a:pt x="916305" y="3490"/>
                </a:lnTo>
                <a:lnTo>
                  <a:pt x="937895" y="2221"/>
                </a:lnTo>
                <a:lnTo>
                  <a:pt x="959485" y="1269"/>
                </a:lnTo>
                <a:lnTo>
                  <a:pt x="981393" y="317"/>
                </a:lnTo>
                <a:lnTo>
                  <a:pt x="1003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1" y="2109618"/>
            <a:ext cx="8723871" cy="90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ai4mol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3288870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模型</a:t>
            </a: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A5AF1E3-5F23-4DF4-A92B-C078AB57D114}"/>
              </a:ext>
            </a:extLst>
          </p:cNvPr>
          <p:cNvSpPr txBox="1"/>
          <p:nvPr/>
        </p:nvSpPr>
        <p:spPr>
          <a:xfrm>
            <a:off x="542260" y="1043543"/>
            <a:ext cx="169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两大流派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A8D06FA-A9AB-4158-A3C4-CCACAFCD7CC6}"/>
              </a:ext>
            </a:extLst>
          </p:cNvPr>
          <p:cNvCxnSpPr/>
          <p:nvPr/>
        </p:nvCxnSpPr>
        <p:spPr>
          <a:xfrm>
            <a:off x="5414382" y="2796448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736C665-50EC-4DBE-AC50-0467591E5995}"/>
              </a:ext>
            </a:extLst>
          </p:cNvPr>
          <p:cNvCxnSpPr/>
          <p:nvPr/>
        </p:nvCxnSpPr>
        <p:spPr>
          <a:xfrm>
            <a:off x="431074" y="2796448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饼形 56">
            <a:extLst>
              <a:ext uri="{FF2B5EF4-FFF2-40B4-BE49-F238E27FC236}">
                <a16:creationId xmlns:a16="http://schemas.microsoft.com/office/drawing/2014/main" id="{C256B00B-E167-41E5-8E82-12CC539F7B80}"/>
              </a:ext>
            </a:extLst>
          </p:cNvPr>
          <p:cNvSpPr/>
          <p:nvPr/>
        </p:nvSpPr>
        <p:spPr bwMode="auto">
          <a:xfrm rot="19377875">
            <a:off x="1270037" y="1802231"/>
            <a:ext cx="1944000" cy="1944000"/>
          </a:xfrm>
          <a:prstGeom prst="pie">
            <a:avLst>
              <a:gd name="adj1" fmla="val 20421436"/>
              <a:gd name="adj2" fmla="val 16310761"/>
            </a:avLst>
          </a:prstGeom>
          <a:solidFill>
            <a:srgbClr val="5482A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46" name="饼形 54">
            <a:extLst>
              <a:ext uri="{FF2B5EF4-FFF2-40B4-BE49-F238E27FC236}">
                <a16:creationId xmlns:a16="http://schemas.microsoft.com/office/drawing/2014/main" id="{379E292D-7294-430C-97C4-E65F23A6A4E2}"/>
              </a:ext>
            </a:extLst>
          </p:cNvPr>
          <p:cNvSpPr/>
          <p:nvPr/>
        </p:nvSpPr>
        <p:spPr bwMode="auto">
          <a:xfrm rot="12566265">
            <a:off x="5993216" y="1788349"/>
            <a:ext cx="1944000" cy="1944000"/>
          </a:xfrm>
          <a:prstGeom prst="pie">
            <a:avLst>
              <a:gd name="adj1" fmla="val 12291720"/>
              <a:gd name="adj2" fmla="val 16338521"/>
            </a:avLst>
          </a:prstGeom>
          <a:gradFill>
            <a:gsLst>
              <a:gs pos="100000">
                <a:srgbClr val="A4B8BD"/>
              </a:gs>
              <a:gs pos="0">
                <a:srgbClr val="6E7E81"/>
              </a:gs>
            </a:gsLst>
            <a:lin ang="162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13261C7-031F-4EA9-B603-403DDEDDF09F}"/>
              </a:ext>
            </a:extLst>
          </p:cNvPr>
          <p:cNvGrpSpPr/>
          <p:nvPr/>
        </p:nvGrpSpPr>
        <p:grpSpPr>
          <a:xfrm>
            <a:off x="6417173" y="2196162"/>
            <a:ext cx="1097878" cy="1098000"/>
            <a:chOff x="705150" y="575212"/>
            <a:chExt cx="1097878" cy="1098000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168522F-C20D-424D-B241-EF56CA572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4089" y="584662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rgbClr val="FEF4EA"/>
                </a:gs>
                <a:gs pos="66000">
                  <a:srgbClr val="EFE4DA"/>
                </a:gs>
                <a:gs pos="30000">
                  <a:srgbClr val="D9D2CD"/>
                </a:gs>
                <a:gs pos="0">
                  <a:srgbClr val="C5BBB3"/>
                </a:gs>
              </a:gsLst>
              <a:path path="circle">
                <a:fillToRect l="100000" b="100000"/>
              </a:path>
              <a:tileRect t="-100000" r="-10000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8100000" algn="tr" rotWithShape="0">
                <a:prstClr val="black">
                  <a:alpha val="33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B2B2B2"/>
              </a:contour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  <p:sp>
          <p:nvSpPr>
            <p:cNvPr id="50" name="同心圆 60">
              <a:extLst>
                <a:ext uri="{FF2B5EF4-FFF2-40B4-BE49-F238E27FC236}">
                  <a16:creationId xmlns:a16="http://schemas.microsoft.com/office/drawing/2014/main" id="{834C7273-9735-490D-B720-0337BF954717}"/>
                </a:ext>
              </a:extLst>
            </p:cNvPr>
            <p:cNvSpPr>
              <a:spLocks noChangeAspect="1"/>
            </p:cNvSpPr>
            <p:nvPr/>
          </p:nvSpPr>
          <p:spPr bwMode="auto">
            <a:xfrm rot="9894286">
              <a:off x="705150" y="575212"/>
              <a:ext cx="1097878" cy="1098000"/>
            </a:xfrm>
            <a:prstGeom prst="donut">
              <a:avLst>
                <a:gd name="adj" fmla="val 2316"/>
              </a:avLst>
            </a:prstGeom>
            <a:gradFill>
              <a:gsLst>
                <a:gs pos="100000">
                  <a:schemeClr val="bg1">
                    <a:lumMod val="0"/>
                    <a:lumOff val="100000"/>
                  </a:schemeClr>
                </a:gs>
                <a:gs pos="0">
                  <a:srgbClr val="B2B2B2">
                    <a:lumMod val="84000"/>
                    <a:alpha val="0"/>
                  </a:srgb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245660E-2C1B-4EDA-BE02-7CB46E6494EC}"/>
              </a:ext>
            </a:extLst>
          </p:cNvPr>
          <p:cNvGrpSpPr/>
          <p:nvPr/>
        </p:nvGrpSpPr>
        <p:grpSpPr>
          <a:xfrm>
            <a:off x="1692323" y="2225231"/>
            <a:ext cx="1097878" cy="1098000"/>
            <a:chOff x="705150" y="575212"/>
            <a:chExt cx="1097878" cy="109800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6FDC7A8-9B1A-4FD8-B408-1CC8782DBF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4089" y="584662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rgbClr val="FEF4EA"/>
                </a:gs>
                <a:gs pos="66000">
                  <a:srgbClr val="EFE4DA"/>
                </a:gs>
                <a:gs pos="30000">
                  <a:srgbClr val="D9D2CD"/>
                </a:gs>
                <a:gs pos="0">
                  <a:srgbClr val="C5BBB3"/>
                </a:gs>
              </a:gsLst>
              <a:path path="circle">
                <a:fillToRect l="100000" b="100000"/>
              </a:path>
              <a:tileRect t="-100000" r="-10000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8100000" algn="tr" rotWithShape="0">
                <a:prstClr val="black">
                  <a:alpha val="33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B2B2B2"/>
              </a:contour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  <p:sp>
          <p:nvSpPr>
            <p:cNvPr id="54" name="同心圆 64">
              <a:extLst>
                <a:ext uri="{FF2B5EF4-FFF2-40B4-BE49-F238E27FC236}">
                  <a16:creationId xmlns:a16="http://schemas.microsoft.com/office/drawing/2014/main" id="{B367464E-1FA6-4D70-AAB0-39E774D9B42F}"/>
                </a:ext>
              </a:extLst>
            </p:cNvPr>
            <p:cNvSpPr>
              <a:spLocks noChangeAspect="1"/>
            </p:cNvSpPr>
            <p:nvPr/>
          </p:nvSpPr>
          <p:spPr bwMode="auto">
            <a:xfrm rot="9894286">
              <a:off x="705150" y="575212"/>
              <a:ext cx="1097878" cy="1098000"/>
            </a:xfrm>
            <a:prstGeom prst="donut">
              <a:avLst>
                <a:gd name="adj" fmla="val 2316"/>
              </a:avLst>
            </a:prstGeom>
            <a:gradFill>
              <a:gsLst>
                <a:gs pos="100000">
                  <a:schemeClr val="bg1">
                    <a:lumMod val="0"/>
                    <a:lumOff val="100000"/>
                  </a:schemeClr>
                </a:gs>
                <a:gs pos="0">
                  <a:srgbClr val="B2B2B2">
                    <a:lumMod val="84000"/>
                    <a:alpha val="0"/>
                  </a:srgb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</p:grpSp>
      <p:sp>
        <p:nvSpPr>
          <p:cNvPr id="55" name="空心弧 54">
            <a:extLst>
              <a:ext uri="{FF2B5EF4-FFF2-40B4-BE49-F238E27FC236}">
                <a16:creationId xmlns:a16="http://schemas.microsoft.com/office/drawing/2014/main" id="{AC742651-826C-4649-A600-A63FF346007E}"/>
              </a:ext>
            </a:extLst>
          </p:cNvPr>
          <p:cNvSpPr/>
          <p:nvPr/>
        </p:nvSpPr>
        <p:spPr bwMode="auto">
          <a:xfrm rot="1838231">
            <a:off x="1266286" y="1803792"/>
            <a:ext cx="1942214" cy="1944000"/>
          </a:xfrm>
          <a:prstGeom prst="blockArc">
            <a:avLst>
              <a:gd name="adj1" fmla="val 12351231"/>
              <a:gd name="adj2" fmla="val 16330490"/>
              <a:gd name="adj3" fmla="val 12144"/>
            </a:avLst>
          </a:prstGeom>
          <a:gradFill>
            <a:gsLst>
              <a:gs pos="100000">
                <a:srgbClr val="A4B8BD"/>
              </a:gs>
              <a:gs pos="0">
                <a:srgbClr val="6E7E81"/>
              </a:gs>
            </a:gsLst>
            <a:lin ang="162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57" name="空心弧 56">
            <a:extLst>
              <a:ext uri="{FF2B5EF4-FFF2-40B4-BE49-F238E27FC236}">
                <a16:creationId xmlns:a16="http://schemas.microsoft.com/office/drawing/2014/main" id="{56CA3DDC-5C14-4682-864D-FBAF1FFCE7B5}"/>
              </a:ext>
            </a:extLst>
          </p:cNvPr>
          <p:cNvSpPr/>
          <p:nvPr/>
        </p:nvSpPr>
        <p:spPr bwMode="auto">
          <a:xfrm rot="17941072">
            <a:off x="5980913" y="1799686"/>
            <a:ext cx="1944000" cy="1942214"/>
          </a:xfrm>
          <a:prstGeom prst="blockArc">
            <a:avLst>
              <a:gd name="adj1" fmla="val 11000047"/>
              <a:gd name="adj2" fmla="val 6794476"/>
              <a:gd name="adj3" fmla="val 12181"/>
            </a:avLst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2E1A6E8-72C1-4D04-8E82-EA7E77174CBA}"/>
              </a:ext>
            </a:extLst>
          </p:cNvPr>
          <p:cNvGrpSpPr/>
          <p:nvPr/>
        </p:nvGrpSpPr>
        <p:grpSpPr>
          <a:xfrm>
            <a:off x="3740174" y="2072147"/>
            <a:ext cx="1663652" cy="1654033"/>
            <a:chOff x="3875314" y="4496828"/>
            <a:chExt cx="1663652" cy="1996055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7EAE33C-0856-4AA1-9DB4-1AD90A63E177}"/>
                </a:ext>
              </a:extLst>
            </p:cNvPr>
            <p:cNvCxnSpPr/>
            <p:nvPr/>
          </p:nvCxnSpPr>
          <p:spPr>
            <a:xfrm flipV="1">
              <a:off x="3875314" y="4951419"/>
              <a:ext cx="106327" cy="44071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C2B0F78-8A36-43F6-A95E-613859D15347}"/>
                </a:ext>
              </a:extLst>
            </p:cNvPr>
            <p:cNvCxnSpPr/>
            <p:nvPr/>
          </p:nvCxnSpPr>
          <p:spPr>
            <a:xfrm>
              <a:off x="3981641" y="4951419"/>
              <a:ext cx="146222" cy="84847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8ABBA83-39D0-448B-8F69-3855BAD91499}"/>
                </a:ext>
              </a:extLst>
            </p:cNvPr>
            <p:cNvCxnSpPr/>
            <p:nvPr/>
          </p:nvCxnSpPr>
          <p:spPr>
            <a:xfrm flipV="1">
              <a:off x="4127863" y="5379930"/>
              <a:ext cx="88500" cy="4199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DC7379BD-B27A-42EF-8BF8-6462B7085736}"/>
                </a:ext>
              </a:extLst>
            </p:cNvPr>
            <p:cNvCxnSpPr/>
            <p:nvPr/>
          </p:nvCxnSpPr>
          <p:spPr>
            <a:xfrm flipV="1">
              <a:off x="4362585" y="4496828"/>
              <a:ext cx="209415" cy="87882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E2AA87EA-8A8F-4D9C-AA34-338D90BC013B}"/>
                </a:ext>
              </a:extLst>
            </p:cNvPr>
            <p:cNvCxnSpPr/>
            <p:nvPr/>
          </p:nvCxnSpPr>
          <p:spPr>
            <a:xfrm flipH="1" flipV="1">
              <a:off x="4570828" y="4496829"/>
              <a:ext cx="222467" cy="199605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B0EAF4A-BBB5-4C8D-9B0E-6C3237244254}"/>
                </a:ext>
              </a:extLst>
            </p:cNvPr>
            <p:cNvCxnSpPr/>
            <p:nvPr/>
          </p:nvCxnSpPr>
          <p:spPr>
            <a:xfrm flipV="1">
              <a:off x="4793295" y="5370251"/>
              <a:ext cx="91056" cy="112263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CD06B57-0608-461F-92C0-B6829EEB1399}"/>
                </a:ext>
              </a:extLst>
            </p:cNvPr>
            <p:cNvCxnSpPr/>
            <p:nvPr/>
          </p:nvCxnSpPr>
          <p:spPr>
            <a:xfrm flipH="1">
              <a:off x="4989014" y="5102557"/>
              <a:ext cx="70371" cy="27523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7C51AEF4-FB63-4408-9407-0F709F1A9A58}"/>
                </a:ext>
              </a:extLst>
            </p:cNvPr>
            <p:cNvCxnSpPr/>
            <p:nvPr/>
          </p:nvCxnSpPr>
          <p:spPr>
            <a:xfrm flipH="1" flipV="1">
              <a:off x="5063096" y="5114401"/>
              <a:ext cx="72126" cy="42423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2467027-4C10-4A40-9A46-9A1E5D33292F}"/>
                </a:ext>
              </a:extLst>
            </p:cNvPr>
            <p:cNvCxnSpPr/>
            <p:nvPr/>
          </p:nvCxnSpPr>
          <p:spPr>
            <a:xfrm flipV="1">
              <a:off x="5135222" y="4815840"/>
              <a:ext cx="102444" cy="72279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E3943324-6258-4263-85D3-A6922F5F587F}"/>
                </a:ext>
              </a:extLst>
            </p:cNvPr>
            <p:cNvCxnSpPr/>
            <p:nvPr/>
          </p:nvCxnSpPr>
          <p:spPr>
            <a:xfrm flipH="1" flipV="1">
              <a:off x="5245001" y="4815841"/>
              <a:ext cx="197232" cy="121061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BDCF95D-2AC9-49DF-B5DD-BB250E145EA6}"/>
                </a:ext>
              </a:extLst>
            </p:cNvPr>
            <p:cNvCxnSpPr/>
            <p:nvPr/>
          </p:nvCxnSpPr>
          <p:spPr>
            <a:xfrm flipV="1">
              <a:off x="5442233" y="5370251"/>
              <a:ext cx="96733" cy="62713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EB450FFC-6219-4847-A369-A818F15E3007}"/>
                </a:ext>
              </a:extLst>
            </p:cNvPr>
            <p:cNvCxnSpPr/>
            <p:nvPr/>
          </p:nvCxnSpPr>
          <p:spPr>
            <a:xfrm>
              <a:off x="4208959" y="5377792"/>
              <a:ext cx="16760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6EEBA7AB-0078-4962-8B47-5513D45396D1}"/>
                </a:ext>
              </a:extLst>
            </p:cNvPr>
            <p:cNvCxnSpPr/>
            <p:nvPr/>
          </p:nvCxnSpPr>
          <p:spPr>
            <a:xfrm>
              <a:off x="4877481" y="5374524"/>
              <a:ext cx="11789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A9E2177D-AAAC-406B-A319-3A95E48FCF63}"/>
              </a:ext>
            </a:extLst>
          </p:cNvPr>
          <p:cNvSpPr txBox="1"/>
          <p:nvPr/>
        </p:nvSpPr>
        <p:spPr>
          <a:xfrm>
            <a:off x="1915229" y="26063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DFT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0257811-9FEB-4FA9-976A-E1AC745C2211}"/>
              </a:ext>
            </a:extLst>
          </p:cNvPr>
          <p:cNvSpPr txBox="1"/>
          <p:nvPr/>
        </p:nvSpPr>
        <p:spPr>
          <a:xfrm>
            <a:off x="6580483" y="25894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GNN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9B66CE9-D80C-4B47-AE66-6045D14CA9BE}"/>
              </a:ext>
            </a:extLst>
          </p:cNvPr>
          <p:cNvSpPr/>
          <p:nvPr/>
        </p:nvSpPr>
        <p:spPr>
          <a:xfrm>
            <a:off x="1379937" y="3823705"/>
            <a:ext cx="1714912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482A3"/>
                </a:solidFill>
              </a:rPr>
              <a:t>DFT</a:t>
            </a:r>
            <a:r>
              <a:rPr lang="zh-CN" altLang="en-US" dirty="0">
                <a:solidFill>
                  <a:srgbClr val="5482A3"/>
                </a:solidFill>
              </a:rPr>
              <a:t>的模仿者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AED5FB99-3C58-432E-A19B-D2601FF111B0}"/>
              </a:ext>
            </a:extLst>
          </p:cNvPr>
          <p:cNvSpPr/>
          <p:nvPr/>
        </p:nvSpPr>
        <p:spPr>
          <a:xfrm>
            <a:off x="3631433" y="3822054"/>
            <a:ext cx="1714912" cy="369332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F7F7F"/>
                </a:solidFill>
              </a:rPr>
              <a:t>AI4Molecule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9CA89A6-6CF2-493F-BF63-D44F3C90C522}"/>
              </a:ext>
            </a:extLst>
          </p:cNvPr>
          <p:cNvSpPr/>
          <p:nvPr/>
        </p:nvSpPr>
        <p:spPr>
          <a:xfrm>
            <a:off x="6095457" y="3828554"/>
            <a:ext cx="1714912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GNN</a:t>
            </a:r>
            <a:r>
              <a:rPr lang="zh-CN" altLang="en-US" dirty="0">
                <a:solidFill>
                  <a:srgbClr val="C00000"/>
                </a:solidFill>
              </a:rPr>
              <a:t>的继承者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F6F016F-F150-4163-A461-7223B6C29024}"/>
              </a:ext>
            </a:extLst>
          </p:cNvPr>
          <p:cNvCxnSpPr>
            <a:stCxn id="6" idx="3"/>
            <a:endCxn id="84" idx="1"/>
          </p:cNvCxnSpPr>
          <p:nvPr/>
        </p:nvCxnSpPr>
        <p:spPr>
          <a:xfrm flipV="1">
            <a:off x="3094849" y="4006720"/>
            <a:ext cx="536584" cy="1651"/>
          </a:xfrm>
          <a:prstGeom prst="straightConnector1">
            <a:avLst/>
          </a:prstGeom>
          <a:ln>
            <a:solidFill>
              <a:srgbClr val="5482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A7DE65E-64D4-4112-A8B7-A9A67AC22BA3}"/>
              </a:ext>
            </a:extLst>
          </p:cNvPr>
          <p:cNvCxnSpPr>
            <a:stCxn id="85" idx="1"/>
            <a:endCxn id="84" idx="3"/>
          </p:cNvCxnSpPr>
          <p:nvPr/>
        </p:nvCxnSpPr>
        <p:spPr>
          <a:xfrm flipH="1" flipV="1">
            <a:off x="5346345" y="4006720"/>
            <a:ext cx="749112" cy="6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AC83E4F-2013-4D08-8A43-B6008444722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237393" y="4193037"/>
            <a:ext cx="0" cy="637026"/>
          </a:xfrm>
          <a:prstGeom prst="straightConnector1">
            <a:avLst/>
          </a:prstGeom>
          <a:ln>
            <a:solidFill>
              <a:srgbClr val="5482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2FA2CE71-3A90-4ADE-8832-1E30E55EF651}"/>
              </a:ext>
            </a:extLst>
          </p:cNvPr>
          <p:cNvCxnSpPr>
            <a:cxnSpLocks/>
          </p:cNvCxnSpPr>
          <p:nvPr/>
        </p:nvCxnSpPr>
        <p:spPr>
          <a:xfrm flipH="1">
            <a:off x="6966659" y="4197886"/>
            <a:ext cx="4222" cy="6356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CF6134FB-7445-4A89-92C0-88F5D4E579E1}"/>
              </a:ext>
            </a:extLst>
          </p:cNvPr>
          <p:cNvSpPr/>
          <p:nvPr/>
        </p:nvSpPr>
        <p:spPr>
          <a:xfrm>
            <a:off x="50482" y="4841948"/>
            <a:ext cx="4448636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参照</a:t>
            </a:r>
            <a:r>
              <a:rPr lang="en-US" altLang="zh-CN" dirty="0">
                <a:solidFill>
                  <a:srgbClr val="5482A3"/>
                </a:solidFill>
              </a:rPr>
              <a:t>DFT</a:t>
            </a:r>
            <a:r>
              <a:rPr lang="zh-CN" altLang="en-US" dirty="0">
                <a:solidFill>
                  <a:srgbClr val="5482A3"/>
                </a:solidFill>
              </a:rPr>
              <a:t>的底层原理和应用方向设计模型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B2F490AA-663B-420C-AA98-258DAFB30F04}"/>
              </a:ext>
            </a:extLst>
          </p:cNvPr>
          <p:cNvSpPr/>
          <p:nvPr/>
        </p:nvSpPr>
        <p:spPr>
          <a:xfrm>
            <a:off x="4964019" y="4841948"/>
            <a:ext cx="3915061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结合前沿</a:t>
            </a:r>
            <a:r>
              <a:rPr lang="en-US" altLang="zh-CN" dirty="0">
                <a:solidFill>
                  <a:srgbClr val="C00000"/>
                </a:solidFill>
              </a:rPr>
              <a:t>AI</a:t>
            </a:r>
            <a:r>
              <a:rPr lang="zh-CN" altLang="en-US" dirty="0">
                <a:solidFill>
                  <a:srgbClr val="C00000"/>
                </a:solidFill>
              </a:rPr>
              <a:t>模块和训练策略优化模型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6444B-C4D7-4A95-AED3-FA0351669EA4}"/>
              </a:ext>
            </a:extLst>
          </p:cNvPr>
          <p:cNvSpPr txBox="1"/>
          <p:nvPr/>
        </p:nvSpPr>
        <p:spPr>
          <a:xfrm>
            <a:off x="3986939" y="4446050"/>
            <a:ext cx="117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发展思路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C071BE1-9907-4129-8A14-54E495300A59}"/>
              </a:ext>
            </a:extLst>
          </p:cNvPr>
          <p:cNvCxnSpPr>
            <a:cxnSpLocks/>
          </p:cNvCxnSpPr>
          <p:nvPr/>
        </p:nvCxnSpPr>
        <p:spPr>
          <a:xfrm>
            <a:off x="2249532" y="5212887"/>
            <a:ext cx="0" cy="637026"/>
          </a:xfrm>
          <a:prstGeom prst="straightConnector1">
            <a:avLst/>
          </a:prstGeom>
          <a:ln>
            <a:solidFill>
              <a:srgbClr val="5482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182DD1B-B628-4BA7-98B9-EEB3773F7187}"/>
              </a:ext>
            </a:extLst>
          </p:cNvPr>
          <p:cNvCxnSpPr>
            <a:cxnSpLocks/>
          </p:cNvCxnSpPr>
          <p:nvPr/>
        </p:nvCxnSpPr>
        <p:spPr>
          <a:xfrm flipH="1">
            <a:off x="6978798" y="5217736"/>
            <a:ext cx="4222" cy="6356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5DECAFF8-1DB6-43C9-B10D-57C891E3B76D}"/>
              </a:ext>
            </a:extLst>
          </p:cNvPr>
          <p:cNvSpPr/>
          <p:nvPr/>
        </p:nvSpPr>
        <p:spPr>
          <a:xfrm>
            <a:off x="62621" y="5861798"/>
            <a:ext cx="4448636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覆盖</a:t>
            </a:r>
            <a:r>
              <a:rPr lang="en-US" altLang="zh-CN" dirty="0">
                <a:solidFill>
                  <a:srgbClr val="5482A3"/>
                </a:solidFill>
              </a:rPr>
              <a:t>DFT</a:t>
            </a:r>
            <a:r>
              <a:rPr lang="zh-CN" altLang="en-US" dirty="0">
                <a:solidFill>
                  <a:srgbClr val="5482A3"/>
                </a:solidFill>
              </a:rPr>
              <a:t>的所有应用领域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DEE656B-9ACE-40CB-BB6E-549EC283A0E1}"/>
              </a:ext>
            </a:extLst>
          </p:cNvPr>
          <p:cNvSpPr/>
          <p:nvPr/>
        </p:nvSpPr>
        <p:spPr>
          <a:xfrm>
            <a:off x="4976158" y="5861798"/>
            <a:ext cx="3915061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模型速度快、参数少、精度高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E6A2D14-DAD5-43BC-9A26-FE466360C3CE}"/>
              </a:ext>
            </a:extLst>
          </p:cNvPr>
          <p:cNvSpPr txBox="1"/>
          <p:nvPr/>
        </p:nvSpPr>
        <p:spPr>
          <a:xfrm>
            <a:off x="3999078" y="5465900"/>
            <a:ext cx="117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发展愿景</a:t>
            </a:r>
          </a:p>
        </p:txBody>
      </p:sp>
    </p:spTree>
    <p:extLst>
      <p:ext uri="{BB962C8B-B14F-4D97-AF65-F5344CB8AC3E}">
        <p14:creationId xmlns:p14="http://schemas.microsoft.com/office/powerpoint/2010/main" val="6713267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Pro-DFT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9" name="直接连接符 8"/>
          <p:cNvCxnSpPr>
            <a:endCxn id="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8EFF8EF-EFBF-49ED-B7C4-A53DD5FC20D7}"/>
              </a:ext>
            </a:extLst>
          </p:cNvPr>
          <p:cNvSpPr txBox="1"/>
          <p:nvPr/>
        </p:nvSpPr>
        <p:spPr>
          <a:xfrm>
            <a:off x="542260" y="1043543"/>
            <a:ext cx="189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DFT</a:t>
            </a:r>
            <a:r>
              <a:rPr lang="zh-CN" altLang="en-US" dirty="0"/>
              <a:t>计算流程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548440-C7BD-4F0E-B435-51597D9A2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57" y="1481546"/>
            <a:ext cx="5333711" cy="261243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A295F5B-CC68-4332-8B94-B83C6EFCCAFA}"/>
              </a:ext>
            </a:extLst>
          </p:cNvPr>
          <p:cNvSpPr txBox="1"/>
          <p:nvPr/>
        </p:nvSpPr>
        <p:spPr>
          <a:xfrm>
            <a:off x="3039484" y="1112214"/>
            <a:ext cx="461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量子化学与分子力学</a:t>
            </a:r>
            <a:r>
              <a:rPr lang="en-US" altLang="zh-CN" dirty="0"/>
              <a:t>/</a:t>
            </a:r>
            <a:r>
              <a:rPr lang="zh-CN" altLang="en-US" dirty="0"/>
              <a:t>分子模拟</a:t>
            </a:r>
            <a:r>
              <a:rPr lang="en-US" altLang="zh-CN" dirty="0"/>
              <a:t>》</a:t>
            </a:r>
            <a:r>
              <a:rPr lang="zh-CN" altLang="en-US" dirty="0"/>
              <a:t>第四章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993653-3D93-4D69-89BB-3CF6CE778847}"/>
              </a:ext>
            </a:extLst>
          </p:cNvPr>
          <p:cNvSpPr txBox="1"/>
          <p:nvPr/>
        </p:nvSpPr>
        <p:spPr>
          <a:xfrm>
            <a:off x="979135" y="4162647"/>
            <a:ext cx="5580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多电子原子</a:t>
            </a:r>
            <a:r>
              <a:rPr lang="en-US" altLang="zh-CN" dirty="0"/>
              <a:t>/</a:t>
            </a:r>
            <a:r>
              <a:rPr lang="zh-CN" altLang="en-US" dirty="0"/>
              <a:t>分子无精确解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将单电子原子的解作为</a:t>
            </a:r>
            <a:r>
              <a:rPr lang="zh-CN" altLang="en-US" dirty="0">
                <a:solidFill>
                  <a:srgbClr val="5482A3"/>
                </a:solidFill>
              </a:rPr>
              <a:t>基组</a:t>
            </a:r>
            <a:r>
              <a:rPr lang="zh-CN" altLang="en-US" dirty="0"/>
              <a:t>，通过线性组合等方式构成多电子原子</a:t>
            </a:r>
            <a:r>
              <a:rPr lang="en-US" altLang="zh-CN" dirty="0"/>
              <a:t>/</a:t>
            </a:r>
            <a:r>
              <a:rPr lang="zh-CN" altLang="en-US" dirty="0"/>
              <a:t>分子的</a:t>
            </a:r>
            <a:r>
              <a:rPr lang="zh-CN" altLang="en-US" dirty="0">
                <a:solidFill>
                  <a:srgbClr val="5482A3"/>
                </a:solidFill>
              </a:rPr>
              <a:t>特征空间</a:t>
            </a:r>
            <a:endParaRPr lang="en-US" altLang="zh-CN" dirty="0">
              <a:solidFill>
                <a:srgbClr val="5482A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再通过</a:t>
            </a:r>
            <a:r>
              <a:rPr lang="zh-CN" altLang="en-US" dirty="0">
                <a:solidFill>
                  <a:srgbClr val="5482A3"/>
                </a:solidFill>
              </a:rPr>
              <a:t>自洽场迭代</a:t>
            </a:r>
            <a:r>
              <a:rPr lang="zh-CN" altLang="en-US" dirty="0"/>
              <a:t>的方式求出</a:t>
            </a:r>
            <a:r>
              <a:rPr lang="zh-CN" altLang="en-US" dirty="0">
                <a:solidFill>
                  <a:srgbClr val="5482A3"/>
                </a:solidFill>
              </a:rPr>
              <a:t>基态解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451769C-3DCC-4CC7-95AB-548430357217}"/>
              </a:ext>
            </a:extLst>
          </p:cNvPr>
          <p:cNvSpPr/>
          <p:nvPr/>
        </p:nvSpPr>
        <p:spPr>
          <a:xfrm>
            <a:off x="1181436" y="5629791"/>
            <a:ext cx="1152761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几何坐标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206D26C-2836-48E7-BB6D-69AA8D76D39F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2334197" y="5814457"/>
            <a:ext cx="1661422" cy="0"/>
          </a:xfrm>
          <a:prstGeom prst="straightConnector1">
            <a:avLst/>
          </a:prstGeom>
          <a:ln>
            <a:solidFill>
              <a:srgbClr val="5482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CC4E1B97-9EB1-41A7-9754-B03CC83F9F17}"/>
              </a:ext>
            </a:extLst>
          </p:cNvPr>
          <p:cNvSpPr/>
          <p:nvPr/>
        </p:nvSpPr>
        <p:spPr>
          <a:xfrm>
            <a:off x="3995619" y="5629791"/>
            <a:ext cx="1152761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特征空间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11F55B2-9F7F-4522-8CAF-86B0BE19C40B}"/>
              </a:ext>
            </a:extLst>
          </p:cNvPr>
          <p:cNvSpPr/>
          <p:nvPr/>
        </p:nvSpPr>
        <p:spPr>
          <a:xfrm>
            <a:off x="6809803" y="5629791"/>
            <a:ext cx="1152761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基态解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6613F30-6FBB-443C-B9B4-2D83013B4FD5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5148380" y="5814457"/>
            <a:ext cx="1661423" cy="0"/>
          </a:xfrm>
          <a:prstGeom prst="straightConnector1">
            <a:avLst/>
          </a:prstGeom>
          <a:ln>
            <a:solidFill>
              <a:srgbClr val="5482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22E8A52B-ADA4-4B21-838A-CC6F076502FE}"/>
              </a:ext>
            </a:extLst>
          </p:cNvPr>
          <p:cNvSpPr txBox="1"/>
          <p:nvPr/>
        </p:nvSpPr>
        <p:spPr>
          <a:xfrm>
            <a:off x="875733" y="5498584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基组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41E5CEA-0345-472D-ACB6-FB9956DBF22F}"/>
              </a:ext>
            </a:extLst>
          </p:cNvPr>
          <p:cNvSpPr txBox="1"/>
          <p:nvPr/>
        </p:nvSpPr>
        <p:spPr>
          <a:xfrm>
            <a:off x="875733" y="5839559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5482A3"/>
                </a:solidFill>
              </a:rPr>
              <a:t>embedding</a:t>
            </a:r>
            <a:endParaRPr lang="zh-CN" altLang="en-US" dirty="0">
              <a:solidFill>
                <a:srgbClr val="5482A3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B97FE53-45C2-4F17-88BA-A545B74E3712}"/>
              </a:ext>
            </a:extLst>
          </p:cNvPr>
          <p:cNvSpPr txBox="1"/>
          <p:nvPr/>
        </p:nvSpPr>
        <p:spPr>
          <a:xfrm>
            <a:off x="3689916" y="5494183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自洽场迭代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36EA1A6-A59D-49AA-B3F2-B711315B15EF}"/>
              </a:ext>
            </a:extLst>
          </p:cNvPr>
          <p:cNvSpPr txBox="1"/>
          <p:nvPr/>
        </p:nvSpPr>
        <p:spPr>
          <a:xfrm>
            <a:off x="3689916" y="5843365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5482A3"/>
                </a:solidFill>
              </a:rPr>
              <a:t>fitting</a:t>
            </a:r>
            <a:endParaRPr lang="zh-CN" altLang="en-US" dirty="0">
              <a:solidFill>
                <a:srgbClr val="5482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43230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Pro-DFT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9" name="直接连接符 8"/>
          <p:cNvCxnSpPr>
            <a:endCxn id="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8EFF8EF-EFBF-49ED-B7C4-A53DD5FC20D7}"/>
              </a:ext>
            </a:extLst>
          </p:cNvPr>
          <p:cNvSpPr txBox="1"/>
          <p:nvPr/>
        </p:nvSpPr>
        <p:spPr>
          <a:xfrm>
            <a:off x="542260" y="1043543"/>
            <a:ext cx="271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DFT </a:t>
            </a:r>
            <a:r>
              <a:rPr lang="zh-CN" altLang="en-US" dirty="0"/>
              <a:t>基组函数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BAB7C-2DCA-481B-913A-17DEC482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2143050"/>
            <a:ext cx="3429198" cy="2571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91E56D-23D1-4D98-95A7-FD57A6A9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0" y="775072"/>
            <a:ext cx="2872740" cy="9477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CB998-F5B5-4E0F-BE66-13AB5FCE3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960" y="1884796"/>
            <a:ext cx="2692597" cy="2019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EE2353-D625-42D5-B723-4CB41F161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66" y="1884795"/>
            <a:ext cx="2692599" cy="2019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354B24-05D8-43A9-82D4-E1B0C451D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873" y="4012945"/>
            <a:ext cx="3749238" cy="28119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315AB2C-EA7E-4FEB-8F90-EDF570A56477}"/>
              </a:ext>
            </a:extLst>
          </p:cNvPr>
          <p:cNvSpPr txBox="1"/>
          <p:nvPr/>
        </p:nvSpPr>
        <p:spPr>
          <a:xfrm>
            <a:off x="-70922" y="18276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B4C76D-1B0C-48EA-A3E1-CA31364AD33B}"/>
              </a:ext>
            </a:extLst>
          </p:cNvPr>
          <p:cNvSpPr txBox="1"/>
          <p:nvPr/>
        </p:nvSpPr>
        <p:spPr>
          <a:xfrm>
            <a:off x="3451959" y="6825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03FD6A-B6DF-4CB6-92E7-6D6AD9859C69}"/>
              </a:ext>
            </a:extLst>
          </p:cNvPr>
          <p:cNvSpPr txBox="1"/>
          <p:nvPr/>
        </p:nvSpPr>
        <p:spPr>
          <a:xfrm>
            <a:off x="3909159" y="18276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3FD6A1-B97D-4B31-B7CC-B1D96C302E2E}"/>
              </a:ext>
            </a:extLst>
          </p:cNvPr>
          <p:cNvSpPr txBox="1"/>
          <p:nvPr/>
        </p:nvSpPr>
        <p:spPr>
          <a:xfrm>
            <a:off x="6490006" y="18147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999988-D8A6-421B-9AE5-ED3D5DF672FB}"/>
              </a:ext>
            </a:extLst>
          </p:cNvPr>
          <p:cNvSpPr txBox="1"/>
          <p:nvPr/>
        </p:nvSpPr>
        <p:spPr>
          <a:xfrm>
            <a:off x="4991100" y="3974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6F5D0CB-2389-4C99-AB27-BA95464B9945}"/>
              </a:ext>
            </a:extLst>
          </p:cNvPr>
          <p:cNvSpPr txBox="1"/>
          <p:nvPr/>
        </p:nvSpPr>
        <p:spPr>
          <a:xfrm>
            <a:off x="33156" y="5030385"/>
            <a:ext cx="4927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Xyz</a:t>
            </a:r>
            <a:r>
              <a:rPr lang="zh-CN" altLang="en-US" dirty="0"/>
              <a:t>坐标→球坐标→径向部分和角度部分分离</a:t>
            </a:r>
            <a:endParaRPr lang="en-US" altLang="zh-CN" dirty="0"/>
          </a:p>
          <a:p>
            <a:r>
              <a:rPr lang="zh-CN" altLang="en-US" dirty="0"/>
              <a:t>→径向部分有解，解的形状如图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→角度部分有解，解的形状如图</a:t>
            </a:r>
            <a:r>
              <a:rPr lang="en-US" altLang="zh-CN" dirty="0"/>
              <a:t>4</a:t>
            </a:r>
          </a:p>
          <a:p>
            <a:r>
              <a:rPr lang="zh-CN" altLang="en-US" dirty="0"/>
              <a:t>→二者结合形成原子轨道→基组</a:t>
            </a:r>
          </a:p>
        </p:txBody>
      </p:sp>
    </p:spTree>
    <p:extLst>
      <p:ext uri="{BB962C8B-B14F-4D97-AF65-F5344CB8AC3E}">
        <p14:creationId xmlns:p14="http://schemas.microsoft.com/office/powerpoint/2010/main" val="294831395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Pro-DFT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3E41C83-5D1C-45D5-9972-88F2E485596A}"/>
              </a:ext>
            </a:extLst>
          </p:cNvPr>
          <p:cNvSpPr txBox="1"/>
          <p:nvPr/>
        </p:nvSpPr>
        <p:spPr>
          <a:xfrm>
            <a:off x="542260" y="1043543"/>
            <a:ext cx="271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模仿思路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BF5067-6237-4969-A3D6-86CAF69B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06246"/>
            <a:ext cx="7105801" cy="26517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0DD914-7FAD-49BE-9768-1C0BBB7B1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6" b="58158"/>
          <a:stretch/>
        </p:blipFill>
        <p:spPr>
          <a:xfrm>
            <a:off x="259448" y="2094825"/>
            <a:ext cx="2718830" cy="19066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470DEF-55A1-4BFD-9064-74635D6743BE}"/>
              </a:ext>
            </a:extLst>
          </p:cNvPr>
          <p:cNvSpPr txBox="1"/>
          <p:nvPr/>
        </p:nvSpPr>
        <p:spPr>
          <a:xfrm>
            <a:off x="3070590" y="1543838"/>
            <a:ext cx="5517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将距离、角度、二面角等几何信息</a:t>
            </a:r>
            <a:r>
              <a:rPr lang="en-US" altLang="zh-CN" dirty="0"/>
              <a:t>embedding</a:t>
            </a:r>
            <a:r>
              <a:rPr lang="zh-CN" altLang="en-US" dirty="0"/>
              <a:t>到“</a:t>
            </a:r>
            <a:r>
              <a:rPr lang="en-US" altLang="zh-CN" dirty="0"/>
              <a:t>DFT</a:t>
            </a:r>
            <a:r>
              <a:rPr lang="zh-CN" altLang="en-US" dirty="0"/>
              <a:t>使用”的</a:t>
            </a:r>
            <a:r>
              <a:rPr lang="en-US" altLang="zh-CN" dirty="0"/>
              <a:t>RBF, CBF, SBF</a:t>
            </a:r>
            <a:r>
              <a:rPr lang="zh-CN" altLang="en-US" dirty="0"/>
              <a:t>等函数中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期望达到映射到特征空间的效果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1CF99E-07CD-4DF9-8878-350B5883D2B1}"/>
              </a:ext>
            </a:extLst>
          </p:cNvPr>
          <p:cNvSpPr txBox="1"/>
          <p:nvPr/>
        </p:nvSpPr>
        <p:spPr>
          <a:xfrm>
            <a:off x="0" y="4314081"/>
            <a:ext cx="150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SpookyNet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0AEFB3E-465D-4A16-AC7C-46FB5BE27DEE}"/>
              </a:ext>
            </a:extLst>
          </p:cNvPr>
          <p:cNvSpPr txBox="1"/>
          <p:nvPr/>
        </p:nvSpPr>
        <p:spPr>
          <a:xfrm>
            <a:off x="720724" y="1728155"/>
            <a:ext cx="163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GemNet</a:t>
            </a:r>
            <a:r>
              <a:rPr lang="zh-CN" altLang="en-US" dirty="0"/>
              <a:t>图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32346-EC8C-4A4C-98CC-15930966E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387" y="2380783"/>
            <a:ext cx="1901613" cy="4477216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97790740-EC55-4FF5-BF2B-6077ABA860B3}"/>
              </a:ext>
            </a:extLst>
          </p:cNvPr>
          <p:cNvSpPr txBox="1"/>
          <p:nvPr/>
        </p:nvSpPr>
        <p:spPr>
          <a:xfrm>
            <a:off x="7851866" y="2094825"/>
            <a:ext cx="119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DimeNet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696537A-C224-453B-97A7-D6EE11D09E5A}"/>
              </a:ext>
            </a:extLst>
          </p:cNvPr>
          <p:cNvSpPr/>
          <p:nvPr/>
        </p:nvSpPr>
        <p:spPr>
          <a:xfrm>
            <a:off x="2969740" y="2955086"/>
            <a:ext cx="1152761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几何坐标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9513A07-6AD2-4689-8BD7-AA7053ED203A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4122501" y="3139752"/>
            <a:ext cx="1661422" cy="0"/>
          </a:xfrm>
          <a:prstGeom prst="straightConnector1">
            <a:avLst/>
          </a:prstGeom>
          <a:ln>
            <a:solidFill>
              <a:srgbClr val="5482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5A9390E-9D1C-41EC-A7F3-4EC93F8DDDB3}"/>
              </a:ext>
            </a:extLst>
          </p:cNvPr>
          <p:cNvSpPr/>
          <p:nvPr/>
        </p:nvSpPr>
        <p:spPr>
          <a:xfrm>
            <a:off x="5783923" y="2955086"/>
            <a:ext cx="1152761" cy="369332"/>
          </a:xfrm>
          <a:prstGeom prst="roundRect">
            <a:avLst/>
          </a:prstGeom>
          <a:noFill/>
          <a:ln>
            <a:solidFill>
              <a:srgbClr val="5482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特征空间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79365FA-89AD-4DDA-BA97-5C8E3B5E467D}"/>
              </a:ext>
            </a:extLst>
          </p:cNvPr>
          <p:cNvSpPr txBox="1"/>
          <p:nvPr/>
        </p:nvSpPr>
        <p:spPr>
          <a:xfrm>
            <a:off x="2664037" y="2823879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5482A3"/>
                </a:solidFill>
              </a:rPr>
              <a:t>基组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60D2B1A-BEBE-4A16-AB23-A6E0B2DBB254}"/>
              </a:ext>
            </a:extLst>
          </p:cNvPr>
          <p:cNvSpPr txBox="1"/>
          <p:nvPr/>
        </p:nvSpPr>
        <p:spPr>
          <a:xfrm>
            <a:off x="2664037" y="3164854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5482A3"/>
                </a:solidFill>
              </a:rPr>
              <a:t>embedding</a:t>
            </a:r>
            <a:endParaRPr lang="zh-CN" altLang="en-US" dirty="0">
              <a:solidFill>
                <a:srgbClr val="5482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92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Pro-DFT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3E41C83-5D1C-45D5-9972-88F2E485596A}"/>
              </a:ext>
            </a:extLst>
          </p:cNvPr>
          <p:cNvSpPr txBox="1"/>
          <p:nvPr/>
        </p:nvSpPr>
        <p:spPr>
          <a:xfrm>
            <a:off x="542260" y="1043543"/>
            <a:ext cx="30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覆盖</a:t>
            </a:r>
            <a:r>
              <a:rPr lang="en-US" altLang="zh-CN" dirty="0"/>
              <a:t>DFT</a:t>
            </a:r>
            <a:r>
              <a:rPr lang="zh-CN" altLang="en-US" dirty="0"/>
              <a:t>的应用领域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8AFF02-E66E-4C58-B06A-7FD2F2639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282"/>
            <a:ext cx="2149230" cy="33571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3101F8-D9A0-413B-99BF-F2255E6B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09" y="2263140"/>
            <a:ext cx="3048231" cy="1977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F68170-7DCB-4370-A48A-938DF0DC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129" y="1396748"/>
            <a:ext cx="3267531" cy="30865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A61A95-5F1B-4FEB-8443-E92C01C4B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220" y="4483279"/>
            <a:ext cx="2807780" cy="23747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80C32-CD99-4B93-AE71-8768179EA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109" y="4424894"/>
            <a:ext cx="2736285" cy="24331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015C8C-3F89-4D0B-8455-2BA06CCACE7C}"/>
              </a:ext>
            </a:extLst>
          </p:cNvPr>
          <p:cNvSpPr txBox="1"/>
          <p:nvPr/>
        </p:nvSpPr>
        <p:spPr>
          <a:xfrm>
            <a:off x="0" y="1893808"/>
            <a:ext cx="216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 </a:t>
            </a:r>
            <a:r>
              <a:rPr lang="en-US" altLang="zh-CN" dirty="0" err="1"/>
              <a:t>SchNOrb</a:t>
            </a:r>
            <a:endParaRPr lang="en-US" altLang="zh-CN" dirty="0"/>
          </a:p>
          <a:p>
            <a:r>
              <a:rPr lang="zh-CN" altLang="en-US" dirty="0"/>
              <a:t>预测分子轨道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DFD315-EDF8-4657-8B6A-15D28FD63827}"/>
              </a:ext>
            </a:extLst>
          </p:cNvPr>
          <p:cNvSpPr txBox="1"/>
          <p:nvPr/>
        </p:nvSpPr>
        <p:spPr>
          <a:xfrm>
            <a:off x="2410979" y="1576978"/>
            <a:ext cx="216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2021 </a:t>
            </a:r>
            <a:r>
              <a:rPr lang="en-US" altLang="zh-CN" dirty="0" err="1"/>
              <a:t>FieldSchNet</a:t>
            </a:r>
            <a:endParaRPr lang="en-US" altLang="zh-CN" dirty="0"/>
          </a:p>
          <a:p>
            <a:r>
              <a:rPr lang="zh-CN" altLang="en-US" dirty="0"/>
              <a:t>预测红外光谱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51AD22-3F85-4A57-8A9F-4EAF5162DB18}"/>
              </a:ext>
            </a:extLst>
          </p:cNvPr>
          <p:cNvSpPr txBox="1"/>
          <p:nvPr/>
        </p:nvSpPr>
        <p:spPr>
          <a:xfrm>
            <a:off x="6714521" y="580927"/>
            <a:ext cx="242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2021 </a:t>
            </a:r>
            <a:r>
              <a:rPr lang="en-US" altLang="zh-CN" dirty="0" err="1"/>
              <a:t>SpookyNet</a:t>
            </a:r>
            <a:endParaRPr lang="en-US" altLang="zh-CN" dirty="0"/>
          </a:p>
          <a:p>
            <a:r>
              <a:rPr lang="zh-CN" altLang="en-US" dirty="0"/>
              <a:t>带电、多自旋体系，非局域相互作用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D23088-23C9-402A-9C4C-48FEEB2C5E07}"/>
              </a:ext>
            </a:extLst>
          </p:cNvPr>
          <p:cNvSpPr txBox="1"/>
          <p:nvPr/>
        </p:nvSpPr>
        <p:spPr>
          <a:xfrm>
            <a:off x="295299" y="6198895"/>
            <a:ext cx="242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2023 </a:t>
            </a:r>
            <a:r>
              <a:rPr lang="en-US" altLang="zh-CN" dirty="0" err="1"/>
              <a:t>DeepH</a:t>
            </a:r>
            <a:endParaRPr lang="en-US" altLang="zh-CN" dirty="0"/>
          </a:p>
          <a:p>
            <a:pPr algn="ctr"/>
            <a:r>
              <a:rPr lang="zh-CN" altLang="en-US" dirty="0"/>
              <a:t>磁学性质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AAEAF3-81C9-4571-8D76-5C7572EEC4AB}"/>
              </a:ext>
            </a:extLst>
          </p:cNvPr>
          <p:cNvSpPr txBox="1"/>
          <p:nvPr/>
        </p:nvSpPr>
        <p:spPr>
          <a:xfrm>
            <a:off x="4654745" y="5919390"/>
            <a:ext cx="242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2023 </a:t>
            </a:r>
            <a:r>
              <a:rPr lang="en-US" altLang="zh-CN" dirty="0" err="1"/>
              <a:t>sGDML</a:t>
            </a:r>
            <a:endParaRPr lang="en-US" altLang="zh-CN" dirty="0"/>
          </a:p>
          <a:p>
            <a:pPr algn="ctr"/>
            <a:r>
              <a:rPr lang="zh-CN" altLang="en-US" dirty="0"/>
              <a:t>取代传统力场</a:t>
            </a:r>
            <a:endParaRPr lang="en-US" altLang="zh-CN" dirty="0"/>
          </a:p>
          <a:p>
            <a:pPr algn="ctr"/>
            <a:r>
              <a:rPr lang="en-US" altLang="zh-CN" dirty="0"/>
              <a:t>200~400</a:t>
            </a:r>
            <a:r>
              <a:rPr lang="zh-CN" altLang="en-US" dirty="0"/>
              <a:t>的</a:t>
            </a:r>
            <a:r>
              <a:rPr lang="en-US" altLang="zh-CN" dirty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03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Pro-GNN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3E41C83-5D1C-45D5-9972-88F2E485596A}"/>
              </a:ext>
            </a:extLst>
          </p:cNvPr>
          <p:cNvSpPr txBox="1"/>
          <p:nvPr/>
        </p:nvSpPr>
        <p:spPr>
          <a:xfrm>
            <a:off x="541178" y="843075"/>
            <a:ext cx="651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消息传递：图神经网络的卷积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A280D5-C982-48A8-B056-C535AA05308F}"/>
              </a:ext>
            </a:extLst>
          </p:cNvPr>
          <p:cNvSpPr txBox="1"/>
          <p:nvPr/>
        </p:nvSpPr>
        <p:spPr>
          <a:xfrm>
            <a:off x="185894" y="6101751"/>
            <a:ext cx="616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Understanding Convolutions on Graphs (distill.pub)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925830-9B22-47C9-A80C-4BE88083A30D}"/>
              </a:ext>
            </a:extLst>
          </p:cNvPr>
          <p:cNvSpPr txBox="1"/>
          <p:nvPr/>
        </p:nvSpPr>
        <p:spPr>
          <a:xfrm>
            <a:off x="185894" y="6471083"/>
            <a:ext cx="722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A Gentle Introduction to Graph Neural Networks (distill.pub)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BB40A-BA3A-4011-A358-5CE066DAA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08" y="1212407"/>
            <a:ext cx="6041184" cy="27401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91A064-45E9-407E-B1BD-AC8F022D2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91" y="4162226"/>
            <a:ext cx="7468642" cy="1971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DE2475-2609-474E-9B69-C9FACF442AB1}"/>
              </a:ext>
            </a:extLst>
          </p:cNvPr>
          <p:cNvSpPr txBox="1"/>
          <p:nvPr/>
        </p:nvSpPr>
        <p:spPr>
          <a:xfrm>
            <a:off x="3922206" y="1364648"/>
            <a:ext cx="20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节点的消息传递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6AE0D3-339A-423E-A535-3FB1F2E48CD4}"/>
              </a:ext>
            </a:extLst>
          </p:cNvPr>
          <p:cNvSpPr txBox="1"/>
          <p:nvPr/>
        </p:nvSpPr>
        <p:spPr>
          <a:xfrm>
            <a:off x="6816885" y="5764844"/>
            <a:ext cx="20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GNN</a:t>
            </a:r>
            <a:r>
              <a:rPr lang="zh-CN" altLang="en-US" dirty="0"/>
              <a:t>工作流程</a:t>
            </a:r>
          </a:p>
        </p:txBody>
      </p:sp>
    </p:spTree>
    <p:extLst>
      <p:ext uri="{BB962C8B-B14F-4D97-AF65-F5344CB8AC3E}">
        <p14:creationId xmlns:p14="http://schemas.microsoft.com/office/powerpoint/2010/main" val="1196730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520</Words>
  <Application>Microsoft Office PowerPoint</Application>
  <PresentationFormat>全屏显示(4:3)</PresentationFormat>
  <Paragraphs>113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隶书</vt:lpstr>
      <vt:lpstr>微软雅黑</vt:lpstr>
      <vt:lpstr>Arial</vt:lpstr>
      <vt:lpstr>Calibri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刘 明康</cp:lastModifiedBy>
  <cp:revision>123</cp:revision>
  <cp:lastPrinted>2015-03-12T14:31:09Z</cp:lastPrinted>
  <dcterms:created xsi:type="dcterms:W3CDTF">2014-12-22T06:08:09Z</dcterms:created>
  <dcterms:modified xsi:type="dcterms:W3CDTF">2023-05-29T13:22:44Z</dcterms:modified>
</cp:coreProperties>
</file>